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96" r:id="rId6"/>
    <p:sldId id="265" r:id="rId7"/>
    <p:sldId id="260" r:id="rId8"/>
    <p:sldId id="266" r:id="rId9"/>
    <p:sldId id="267" r:id="rId10"/>
    <p:sldId id="268" r:id="rId11"/>
    <p:sldId id="262" r:id="rId12"/>
    <p:sldId id="264" r:id="rId13"/>
    <p:sldId id="269" r:id="rId14"/>
    <p:sldId id="270" r:id="rId15"/>
    <p:sldId id="271" r:id="rId16"/>
    <p:sldId id="272" r:id="rId17"/>
    <p:sldId id="273" r:id="rId18"/>
    <p:sldId id="290" r:id="rId19"/>
    <p:sldId id="274" r:id="rId20"/>
    <p:sldId id="275" r:id="rId21"/>
    <p:sldId id="276" r:id="rId22"/>
    <p:sldId id="281" r:id="rId23"/>
    <p:sldId id="278" r:id="rId24"/>
    <p:sldId id="291" r:id="rId25"/>
    <p:sldId id="295" r:id="rId26"/>
    <p:sldId id="277" r:id="rId27"/>
    <p:sldId id="292" r:id="rId28"/>
    <p:sldId id="279" r:id="rId29"/>
    <p:sldId id="293" r:id="rId30"/>
    <p:sldId id="286" r:id="rId31"/>
    <p:sldId id="280" r:id="rId32"/>
    <p:sldId id="282" r:id="rId33"/>
    <p:sldId id="288" r:id="rId34"/>
    <p:sldId id="294" r:id="rId35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82235" autoAdjust="0"/>
  </p:normalViewPr>
  <p:slideViewPr>
    <p:cSldViewPr>
      <p:cViewPr varScale="1">
        <p:scale>
          <a:sx n="89" d="100"/>
          <a:sy n="89" d="100"/>
        </p:scale>
        <p:origin x="13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973D899-821A-45CD-9067-68C5FC25D02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C58F535-64D4-40CF-9FEC-9B1744F53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We’re </a:t>
            </a:r>
            <a:r>
              <a:rPr lang="en-US" dirty="0" smtClean="0"/>
              <a:t>not going to make you a power user or level 9 </a:t>
            </a:r>
            <a:r>
              <a:rPr lang="en-US" dirty="0" err="1" smtClean="0"/>
              <a:t>Matlab</a:t>
            </a:r>
            <a:r>
              <a:rPr lang="en-US" baseline="0" dirty="0" smtClean="0"/>
              <a:t> Wizard in the next hour and a half. Enough to arm you to work on your own, and to play around with the existing functions that are helpful here at TPS.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various ways to get help</a:t>
            </a:r>
            <a:r>
              <a:rPr lang="en-US" baseline="0" dirty="0" smtClean="0"/>
              <a:t> on plots.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of 10 July 2018, searching “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Plots” in Google yields the page shown as the first item.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WRT the Caution – if you search for “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plot multiple y axes,” in the R2015b </a:t>
            </a:r>
            <a:r>
              <a:rPr lang="en-US" baseline="0" dirty="0" err="1" smtClean="0"/>
              <a:t>docsearch</a:t>
            </a:r>
            <a:r>
              <a:rPr lang="en-US" baseline="0" dirty="0" smtClean="0"/>
              <a:t> you’ll find </a:t>
            </a:r>
            <a:r>
              <a:rPr lang="en-US" baseline="0" dirty="0" err="1" smtClean="0"/>
              <a:t>plotyy</a:t>
            </a:r>
            <a:r>
              <a:rPr lang="en-US" baseline="0" dirty="0" smtClean="0"/>
              <a:t> as the 8</a:t>
            </a:r>
            <a:r>
              <a:rPr lang="en-US" baseline="30000" dirty="0" smtClean="0"/>
              <a:t>th</a:t>
            </a:r>
            <a:r>
              <a:rPr lang="en-US" baseline="0" dirty="0" smtClean="0"/>
              <a:t> item on the list, whereas online (R2018) will point you to use </a:t>
            </a:r>
            <a:r>
              <a:rPr lang="en-US" baseline="0" dirty="0" err="1" smtClean="0"/>
              <a:t>yyaxis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7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dirty="0" smtClean="0"/>
              <a:t>Functionality discussion – cover arrays</a:t>
            </a:r>
            <a:r>
              <a:rPr lang="en-US" baseline="0" dirty="0" smtClean="0"/>
              <a:t> &amp; array 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8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 (inner dimensions</a:t>
            </a:r>
            <a:r>
              <a:rPr lang="en-US" baseline="0" dirty="0" smtClean="0"/>
              <a:t> must agree)</a:t>
            </a:r>
            <a:endParaRPr lang="en-US" dirty="0" smtClean="0"/>
          </a:p>
          <a:p>
            <a:r>
              <a:rPr lang="en-US" dirty="0" smtClean="0"/>
              <a:t>32</a:t>
            </a:r>
          </a:p>
          <a:p>
            <a:r>
              <a:rPr lang="en-US" dirty="0" smtClean="0"/>
              <a:t>[4 5 6; 8 10 12; 12 15 18]</a:t>
            </a:r>
          </a:p>
          <a:p>
            <a:r>
              <a:rPr lang="en-US" dirty="0" smtClean="0"/>
              <a:t>[4 10 18]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3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Delta_Irig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= ALTITUDE;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1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TPS Title Example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bigtitle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'My First Fancy Title';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Array1{1,1} = 'Aircraft';Array1{2,1} = 'Date'; Array1{3,1} = ' '; % empty space to allow column lengths to match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Array2{1,1} = 'Fuel Load: xx klbs';Array2{2,1} = 'Maneuver';Array2{3,1} = 'Standard Day';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{Array1, Array2};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fonts = [14 11]; ratios = [0.1 0.7];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tpstitle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bigtitle,coltext,fonts,ratios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SHACK</a:t>
            </a:r>
            <a:r>
              <a:rPr lang="en-US" baseline="0" dirty="0" smtClean="0"/>
              <a:t> for the script showing one way to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8F535-64D4-40CF-9FEC-9B1744F53B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9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E2ECA-1393-41D7-AC31-293B13B109BC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2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D32E0-44FE-4896-9860-2A6452745191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FA93-BB9B-43A3-A3A5-CE7724B5DC9E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0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PS Text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00"/>
          </a:p>
        </p:txBody>
      </p:sp>
      <p:sp>
        <p:nvSpPr>
          <p:cNvPr id="64" name="Rectangle 6"/>
          <p:cNvSpPr/>
          <p:nvPr/>
        </p:nvSpPr>
        <p:spPr>
          <a:xfrm>
            <a:off x="-789" y="-1"/>
            <a:ext cx="12193578" cy="744883"/>
          </a:xfrm>
          <a:prstGeom prst="rect">
            <a:avLst/>
          </a:prstGeom>
          <a:solidFill>
            <a:srgbClr val="051756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200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65" name="Rectangle 7"/>
          <p:cNvSpPr/>
          <p:nvPr/>
        </p:nvSpPr>
        <p:spPr>
          <a:xfrm>
            <a:off x="-6969" y="-15325"/>
            <a:ext cx="12205939" cy="62724"/>
          </a:xfrm>
          <a:prstGeom prst="rect">
            <a:avLst/>
          </a:prstGeom>
          <a:solidFill>
            <a:srgbClr val="F6C446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200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900"/>
          </a:p>
        </p:txBody>
      </p:sp>
      <p:grpSp>
        <p:nvGrpSpPr>
          <p:cNvPr id="69" name="Group 6"/>
          <p:cNvGrpSpPr/>
          <p:nvPr/>
        </p:nvGrpSpPr>
        <p:grpSpPr>
          <a:xfrm>
            <a:off x="1989" y="-1392"/>
            <a:ext cx="722695" cy="773065"/>
            <a:chOff x="0" y="0"/>
            <a:chExt cx="1445388" cy="1546127"/>
          </a:xfrm>
        </p:grpSpPr>
        <p:sp>
          <p:nvSpPr>
            <p:cNvPr id="66" name="Isosceles Triangle 7"/>
            <p:cNvSpPr/>
            <p:nvPr/>
          </p:nvSpPr>
          <p:spPr>
            <a:xfrm>
              <a:off x="653516" y="0"/>
              <a:ext cx="791873" cy="97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180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67" name="Isosceles Triangle 8"/>
            <p:cNvSpPr/>
            <p:nvPr/>
          </p:nvSpPr>
          <p:spPr>
            <a:xfrm rot="10800000">
              <a:off x="653518" y="971886"/>
              <a:ext cx="791871" cy="57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1800">
                  <a:solidFill>
                    <a:srgbClr val="FFFFFF"/>
                  </a:solidFill>
                </a:defRPr>
              </a:pPr>
              <a:endParaRPr sz="900"/>
            </a:p>
          </p:txBody>
        </p:sp>
        <p:sp>
          <p:nvSpPr>
            <p:cNvPr id="68" name="Rectangle 9"/>
            <p:cNvSpPr/>
            <p:nvPr/>
          </p:nvSpPr>
          <p:spPr>
            <a:xfrm>
              <a:off x="-1" y="0"/>
              <a:ext cx="653731" cy="15457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lnSpc>
                  <a:spcPct val="100000"/>
                </a:lnSpc>
                <a:defRPr sz="1800">
                  <a:solidFill>
                    <a:srgbClr val="FFFFFF"/>
                  </a:solidFill>
                </a:defRPr>
              </a:pPr>
              <a:endParaRPr sz="900"/>
            </a:p>
          </p:txBody>
        </p:sp>
      </p:grpSp>
      <p:pic>
        <p:nvPicPr>
          <p:cNvPr id="70" name="100927-F-JZ024-267.JPG" descr="100927-F-JZ024-267.JPG"/>
          <p:cNvPicPr>
            <a:picLocks noChangeAspect="1"/>
          </p:cNvPicPr>
          <p:nvPr/>
        </p:nvPicPr>
        <p:blipFill>
          <a:blip r:embed="rId3">
            <a:extLst/>
          </a:blip>
          <a:srcRect t="289" r="7" b="555"/>
          <a:stretch>
            <a:fillRect/>
          </a:stretch>
        </p:blipFill>
        <p:spPr>
          <a:xfrm>
            <a:off x="25692" y="180876"/>
            <a:ext cx="522986" cy="536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94" y="0"/>
                </a:moveTo>
                <a:lnTo>
                  <a:pt x="3212" y="1215"/>
                </a:lnTo>
                <a:lnTo>
                  <a:pt x="2081" y="2493"/>
                </a:lnTo>
                <a:lnTo>
                  <a:pt x="2507" y="3308"/>
                </a:lnTo>
                <a:cubicBezTo>
                  <a:pt x="3297" y="4826"/>
                  <a:pt x="3546" y="6750"/>
                  <a:pt x="3188" y="8543"/>
                </a:cubicBezTo>
                <a:cubicBezTo>
                  <a:pt x="2982" y="9571"/>
                  <a:pt x="2884" y="9687"/>
                  <a:pt x="2360" y="9541"/>
                </a:cubicBezTo>
                <a:cubicBezTo>
                  <a:pt x="1803" y="9386"/>
                  <a:pt x="1131" y="9621"/>
                  <a:pt x="1057" y="9997"/>
                </a:cubicBezTo>
                <a:cubicBezTo>
                  <a:pt x="776" y="11431"/>
                  <a:pt x="643" y="11856"/>
                  <a:pt x="344" y="12282"/>
                </a:cubicBezTo>
                <a:lnTo>
                  <a:pt x="0" y="12778"/>
                </a:lnTo>
                <a:lnTo>
                  <a:pt x="0" y="13177"/>
                </a:lnTo>
                <a:lnTo>
                  <a:pt x="426" y="13561"/>
                </a:lnTo>
                <a:cubicBezTo>
                  <a:pt x="656" y="13772"/>
                  <a:pt x="836" y="14070"/>
                  <a:pt x="836" y="14224"/>
                </a:cubicBezTo>
                <a:cubicBezTo>
                  <a:pt x="836" y="14838"/>
                  <a:pt x="1276" y="15878"/>
                  <a:pt x="1770" y="16438"/>
                </a:cubicBezTo>
                <a:cubicBezTo>
                  <a:pt x="2564" y="17339"/>
                  <a:pt x="4079" y="18218"/>
                  <a:pt x="6351" y="19091"/>
                </a:cubicBezTo>
                <a:cubicBezTo>
                  <a:pt x="8316" y="19846"/>
                  <a:pt x="10081" y="20805"/>
                  <a:pt x="10653" y="21432"/>
                </a:cubicBezTo>
                <a:cubicBezTo>
                  <a:pt x="10719" y="21505"/>
                  <a:pt x="10770" y="21559"/>
                  <a:pt x="10898" y="21600"/>
                </a:cubicBezTo>
                <a:lnTo>
                  <a:pt x="11595" y="20985"/>
                </a:lnTo>
                <a:cubicBezTo>
                  <a:pt x="12553" y="20143"/>
                  <a:pt x="13698" y="19527"/>
                  <a:pt x="15717" y="18763"/>
                </a:cubicBezTo>
                <a:cubicBezTo>
                  <a:pt x="18917" y="17552"/>
                  <a:pt x="20539" y="16109"/>
                  <a:pt x="20682" y="14344"/>
                </a:cubicBezTo>
                <a:cubicBezTo>
                  <a:pt x="20720" y="13875"/>
                  <a:pt x="20824" y="13673"/>
                  <a:pt x="21166" y="13393"/>
                </a:cubicBezTo>
                <a:lnTo>
                  <a:pt x="21600" y="13034"/>
                </a:lnTo>
                <a:lnTo>
                  <a:pt x="21600" y="12890"/>
                </a:lnTo>
                <a:lnTo>
                  <a:pt x="21182" y="12059"/>
                </a:lnTo>
                <a:cubicBezTo>
                  <a:pt x="20950" y="11602"/>
                  <a:pt x="20704" y="10911"/>
                  <a:pt x="20641" y="10524"/>
                </a:cubicBezTo>
                <a:cubicBezTo>
                  <a:pt x="20486" y="9571"/>
                  <a:pt x="20296" y="9369"/>
                  <a:pt x="19592" y="9438"/>
                </a:cubicBezTo>
                <a:cubicBezTo>
                  <a:pt x="19282" y="9468"/>
                  <a:pt x="18939" y="9518"/>
                  <a:pt x="18830" y="9549"/>
                </a:cubicBezTo>
                <a:cubicBezTo>
                  <a:pt x="18547" y="9632"/>
                  <a:pt x="18272" y="8281"/>
                  <a:pt x="18265" y="6752"/>
                </a:cubicBezTo>
                <a:cubicBezTo>
                  <a:pt x="18258" y="5403"/>
                  <a:pt x="18551" y="4237"/>
                  <a:pt x="19150" y="3228"/>
                </a:cubicBezTo>
                <a:lnTo>
                  <a:pt x="19469" y="2693"/>
                </a:lnTo>
                <a:cubicBezTo>
                  <a:pt x="19469" y="2678"/>
                  <a:pt x="19464" y="2660"/>
                  <a:pt x="19461" y="2645"/>
                </a:cubicBezTo>
                <a:lnTo>
                  <a:pt x="18290" y="1303"/>
                </a:lnTo>
                <a:lnTo>
                  <a:pt x="17151" y="0"/>
                </a:lnTo>
                <a:lnTo>
                  <a:pt x="429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1" name="Lws7i.png" descr="Lws7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23024" y="116952"/>
            <a:ext cx="596936" cy="536377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6167" y="6527800"/>
            <a:ext cx="269045" cy="279400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5175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8733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445" y="-794"/>
            <a:ext cx="11111555" cy="1077564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FC795-FE2D-495D-8FC8-F00013A21F0B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554283"/>
            <a:ext cx="2743200" cy="365125"/>
          </a:xfrm>
        </p:spPr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  <a:ln>
            <a:noFill/>
          </a:ln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97D7-42BD-4600-934A-CC16A366A372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0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24000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7DCE-2CFF-4575-ABE0-7ECDB314A464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3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865" y="1"/>
            <a:ext cx="11114135" cy="108531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71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95512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71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95512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963A-0A51-4662-831C-914DC297F574}" type="datetime1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283B-5868-427B-8182-431CB5CAF228}" type="datetime1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0DE2-B8E1-4236-8E43-9892B1529463}" type="datetime1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9010-06F4-4F8C-AFDC-5C6F1BABE961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noFill/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096F-5896-467E-9046-AE7C3F4CBFA7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7404B-F332-4454-AB35-E5178A2F752B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39323" y="65457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922481-C3DF-4695-B382-1FE4C7A1224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62000" y="-3704"/>
            <a:ext cx="11439526" cy="1085851"/>
            <a:chOff x="762000" y="-19051"/>
            <a:chExt cx="11439526" cy="10858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4"/>
            <a:srcRect l="5527" t="19914" r="7737" b="27391"/>
            <a:stretch/>
          </p:blipFill>
          <p:spPr>
            <a:xfrm>
              <a:off x="3160733" y="-19051"/>
              <a:ext cx="2924175" cy="10858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4"/>
            <a:srcRect l="5527" t="19914" r="7737" b="27391"/>
            <a:stretch/>
          </p:blipFill>
          <p:spPr>
            <a:xfrm>
              <a:off x="5406443" y="-19051"/>
              <a:ext cx="2924175" cy="108585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4"/>
            <a:srcRect l="5527" t="19914" r="7737" b="27391"/>
            <a:stretch/>
          </p:blipFill>
          <p:spPr>
            <a:xfrm>
              <a:off x="762000" y="-19051"/>
              <a:ext cx="2924175" cy="10858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4"/>
            <a:srcRect l="5527" t="19914" r="7737" b="27391"/>
            <a:stretch/>
          </p:blipFill>
          <p:spPr>
            <a:xfrm>
              <a:off x="7700580" y="-19051"/>
              <a:ext cx="2924175" cy="10858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4"/>
            <a:srcRect l="5527" t="19914" r="35360" b="27391"/>
            <a:stretch/>
          </p:blipFill>
          <p:spPr>
            <a:xfrm>
              <a:off x="10208614" y="-19051"/>
              <a:ext cx="1992912" cy="108585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5"/>
          <a:srcRect l="24359" t="6499"/>
          <a:stretch/>
        </p:blipFill>
        <p:spPr>
          <a:xfrm>
            <a:off x="-9526" y="-9525"/>
            <a:ext cx="1290379" cy="13430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1" y="-7541"/>
            <a:ext cx="11134726" cy="1092467"/>
          </a:xfrm>
          <a:prstGeom prst="rect">
            <a:avLst/>
          </a:prstGeom>
          <a:gradFill rotWithShape="1">
            <a:gsLst>
              <a:gs pos="0">
                <a:schemeClr val="tx1">
                  <a:lumMod val="65000"/>
                  <a:lumOff val="35000"/>
                </a:schemeClr>
              </a:gs>
              <a:gs pos="74000">
                <a:schemeClr val="tx1">
                  <a:alpha val="2900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>
            <a:softEdge rad="12700"/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 eaLnBrk="0" hangingPunct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342180" y="95237"/>
            <a:ext cx="840343" cy="840343"/>
          </a:xfrm>
          <a:prstGeom prst="rect">
            <a:avLst/>
          </a:prstGeom>
          <a:blipFill dpi="0" rotWithShape="1">
            <a:blip r:embed="rId16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994768" y="1063629"/>
            <a:ext cx="827627" cy="1555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AC1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TF 6510A</a:t>
            </a:r>
            <a:endParaRPr lang="en-US" sz="1200" dirty="0">
              <a:solidFill>
                <a:srgbClr val="002060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24209" y="42336"/>
            <a:ext cx="475582" cy="11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 smtClean="0">
          <a:solidFill>
            <a:srgbClr val="FFC51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matlabcentral/fileexchang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5694"/>
                </a:solidFill>
              </a:rPr>
              <a:t>Introduction to</a:t>
            </a:r>
            <a:endParaRPr lang="en-US" dirty="0">
              <a:solidFill>
                <a:srgbClr val="00569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5694"/>
                </a:solidFill>
              </a:rPr>
              <a:t>Jessica “STING” Peterson</a:t>
            </a:r>
            <a:endParaRPr lang="en-US" dirty="0">
              <a:solidFill>
                <a:srgbClr val="00569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45463" y="5575290"/>
            <a:ext cx="6501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36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Open </a:t>
            </a:r>
            <a:r>
              <a:rPr lang="en-US" altLang="en-US" sz="3600" b="1" cap="small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Matlab</a:t>
            </a:r>
            <a:r>
              <a:rPr lang="en-US" altLang="en-US" sz="36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while we get started!</a:t>
            </a:r>
            <a:endParaRPr lang="en-US" sz="36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2" b="10705"/>
          <a:stretch/>
        </p:blipFill>
        <p:spPr>
          <a:xfrm>
            <a:off x="6248400" y="2288701"/>
            <a:ext cx="5210175" cy="12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did</a:t>
            </a:r>
            <a:r>
              <a:rPr lang="en-US" dirty="0"/>
              <a:t> finish the MATLAB Academy Module, right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163" y="1396266"/>
            <a:ext cx="404001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  <a:hlinkClick r:id="rId2"/>
              </a:rPr>
              <a:t>https://matlabacademy.mathworks.com/</a:t>
            </a:r>
            <a:endParaRPr lang="en-US" dirty="0">
              <a:effectLst/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6244" r="46154" b="53617"/>
          <a:stretch/>
        </p:blipFill>
        <p:spPr bwMode="auto">
          <a:xfrm>
            <a:off x="1905000" y="3011325"/>
            <a:ext cx="3199765" cy="19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1562972" y="4757537"/>
            <a:ext cx="388382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Create an account to access the course.</a:t>
            </a:r>
            <a:endParaRPr lang="en-US" dirty="0">
              <a:effectLst/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 rotWithShape="1">
          <a:blip r:embed="rId4"/>
          <a:srcRect l="18725" t="14601" r="18848" b="6717"/>
          <a:stretch/>
        </p:blipFill>
        <p:spPr bwMode="auto">
          <a:xfrm>
            <a:off x="7086600" y="1805936"/>
            <a:ext cx="4509816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5989733" y="3840695"/>
            <a:ext cx="553927" cy="28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3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Refresher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7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Variable assignment</a:t>
            </a:r>
          </a:p>
          <a:p>
            <a:pPr lvl="1">
              <a:defRPr/>
            </a:pPr>
            <a:r>
              <a:rPr lang="en-US" b="1" dirty="0" smtClean="0"/>
              <a:t>REMINDER - </a:t>
            </a:r>
            <a:r>
              <a:rPr lang="en-US" b="1" dirty="0"/>
              <a:t>MATLAB does not accept spaces in variable or file </a:t>
            </a:r>
            <a:r>
              <a:rPr lang="en-US" b="1" dirty="0" smtClean="0"/>
              <a:t>names	</a:t>
            </a:r>
          </a:p>
          <a:p>
            <a:pPr lvl="2">
              <a:defRPr/>
            </a:pPr>
            <a:r>
              <a:rPr lang="en-US" b="1" dirty="0" smtClean="0"/>
              <a:t>Use </a:t>
            </a:r>
            <a:r>
              <a:rPr lang="en-US" b="1" dirty="0"/>
              <a:t>“_” </a:t>
            </a:r>
            <a:r>
              <a:rPr lang="en-US" b="1" dirty="0" smtClean="0"/>
              <a:t>instead</a:t>
            </a:r>
          </a:p>
          <a:p>
            <a:pPr lvl="2">
              <a:defRPr/>
            </a:pPr>
            <a:endParaRPr lang="en-US" b="1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Types</a:t>
            </a:r>
          </a:p>
          <a:p>
            <a:pPr lvl="1">
              <a:defRPr/>
            </a:pPr>
            <a:r>
              <a:rPr lang="en-US" dirty="0" smtClean="0"/>
              <a:t>numeric</a:t>
            </a:r>
          </a:p>
          <a:p>
            <a:pPr lvl="1">
              <a:defRPr/>
            </a:pPr>
            <a:r>
              <a:rPr lang="en-US" dirty="0" smtClean="0"/>
              <a:t>logical</a:t>
            </a:r>
          </a:p>
          <a:p>
            <a:pPr lvl="1">
              <a:defRPr/>
            </a:pPr>
            <a:r>
              <a:rPr lang="en-US" dirty="0" smtClean="0"/>
              <a:t>Character Arrays</a:t>
            </a:r>
          </a:p>
          <a:p>
            <a:pPr lvl="1">
              <a:defRPr/>
            </a:pPr>
            <a:r>
              <a:rPr lang="en-US" dirty="0" smtClean="0"/>
              <a:t>Structures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Cell Arrays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Demo math functions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sin(pi/2)</a:t>
            </a:r>
          </a:p>
          <a:p>
            <a:pPr lvl="1">
              <a:defRPr/>
            </a:pPr>
            <a:r>
              <a:rPr lang="en-US" dirty="0" err="1" smtClean="0"/>
              <a:t>sqrt</a:t>
            </a:r>
            <a:r>
              <a:rPr lang="en-US" dirty="0" smtClean="0"/>
              <a:t>(100)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95600"/>
            <a:ext cx="2851150" cy="2438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590800" y="3657600"/>
            <a:ext cx="15240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4267200" y="3048000"/>
            <a:ext cx="152400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1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Errors – Matrix Math</a:t>
            </a:r>
            <a:endParaRPr lang="en-US" cap="sm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5334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Transpose: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Columns </a:t>
                </a:r>
                <a:r>
                  <a:rPr lang="en-US" dirty="0"/>
                  <a:t>separated by </a:t>
                </a:r>
                <a:r>
                  <a:rPr lang="en-US" dirty="0" smtClean="0"/>
                  <a:t>“,” </a:t>
                </a:r>
                <a:r>
                  <a:rPr lang="en-US" dirty="0"/>
                  <a:t>or </a:t>
                </a:r>
                <a:r>
                  <a:rPr lang="en-US" dirty="0" smtClean="0"/>
                  <a:t>space and Rows </a:t>
                </a:r>
                <a:r>
                  <a:rPr lang="en-US" dirty="0"/>
                  <a:t>separated by </a:t>
                </a:r>
                <a:r>
                  <a:rPr lang="en-US" dirty="0" smtClean="0"/>
                  <a:t>“;”</a:t>
                </a:r>
                <a:endParaRPr lang="en-US" dirty="0"/>
              </a:p>
              <a:p>
                <a:r>
                  <a:rPr lang="en-US" altLang="en-US" i="1" dirty="0"/>
                  <a:t>Order and Orientation of Matrix Matters</a:t>
                </a:r>
              </a:p>
              <a:p>
                <a:r>
                  <a:rPr lang="en-US" altLang="en-US" dirty="0" smtClean="0"/>
                  <a:t>Tell </a:t>
                </a:r>
                <a:r>
                  <a:rPr lang="en-US" altLang="en-US" dirty="0"/>
                  <a:t>me </a:t>
                </a:r>
                <a:r>
                  <a:rPr lang="en-US" altLang="en-US" dirty="0" err="1"/>
                  <a:t>ans</a:t>
                </a:r>
                <a:r>
                  <a:rPr lang="en-US" altLang="en-US" dirty="0"/>
                  <a:t> &amp; why</a:t>
                </a:r>
              </a:p>
              <a:p>
                <a:pPr lvl="1"/>
                <a:r>
                  <a:rPr lang="en-US" altLang="en-US" dirty="0"/>
                  <a:t>A*B → </a:t>
                </a:r>
              </a:p>
              <a:p>
                <a:pPr lvl="1"/>
                <a:r>
                  <a:rPr lang="en-US" altLang="en-US" smtClean="0"/>
                  <a:t>A*B’ </a:t>
                </a:r>
                <a:r>
                  <a:rPr lang="en-US" altLang="en-US" dirty="0"/>
                  <a:t>→ </a:t>
                </a:r>
              </a:p>
              <a:p>
                <a:pPr lvl="1"/>
                <a:r>
                  <a:rPr lang="en-US" altLang="en-US" smtClean="0"/>
                  <a:t>A’*</a:t>
                </a:r>
                <a:r>
                  <a:rPr lang="en-US" altLang="en-US" dirty="0"/>
                  <a:t>B → </a:t>
                </a:r>
              </a:p>
              <a:p>
                <a:pPr lvl="1"/>
                <a:r>
                  <a:rPr lang="en-US" altLang="en-US" dirty="0"/>
                  <a:t>A.*B → </a:t>
                </a:r>
                <a:endParaRPr lang="en-US" alt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5334000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Matrix 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Accessing Values in Arrays</a:t>
            </a:r>
          </a:p>
          <a:p>
            <a:pPr lvl="1"/>
            <a:r>
              <a:rPr lang="en-US" altLang="en-US" dirty="0"/>
              <a:t>C = </a:t>
            </a:r>
            <a:r>
              <a:rPr lang="en-US" altLang="en-US" dirty="0" smtClean="0"/>
              <a:t>[4 5 6; 8 10 12; 12 15 18]</a:t>
            </a:r>
            <a:endParaRPr lang="en-US" altLang="en-US" dirty="0"/>
          </a:p>
          <a:p>
            <a:pPr lvl="1"/>
            <a:r>
              <a:rPr lang="en-US" altLang="en-US" dirty="0"/>
              <a:t>C(2,1) </a:t>
            </a:r>
            <a:r>
              <a:rPr lang="en-US" altLang="en-US" dirty="0">
                <a:solidFill>
                  <a:srgbClr val="0000FF"/>
                </a:solidFill>
              </a:rPr>
              <a:t>accesses value in row 2, column 1</a:t>
            </a:r>
          </a:p>
          <a:p>
            <a:pPr lvl="1"/>
            <a:r>
              <a:rPr lang="en-US" altLang="en-US" dirty="0"/>
              <a:t>C(2,:) </a:t>
            </a:r>
            <a:r>
              <a:rPr lang="en-US" altLang="en-US" dirty="0">
                <a:solidFill>
                  <a:srgbClr val="0000FF"/>
                </a:solidFill>
              </a:rPr>
              <a:t>provides all values in row 2</a:t>
            </a:r>
          </a:p>
          <a:p>
            <a:pPr lvl="1"/>
            <a:r>
              <a:rPr lang="en-US" altLang="en-US" dirty="0"/>
              <a:t>C(:,2) </a:t>
            </a:r>
            <a:r>
              <a:rPr lang="en-US" altLang="en-US" dirty="0">
                <a:solidFill>
                  <a:srgbClr val="0000FF"/>
                </a:solidFill>
              </a:rPr>
              <a:t>provides all values in column 2</a:t>
            </a:r>
          </a:p>
          <a:p>
            <a:pPr lvl="1"/>
            <a:r>
              <a:rPr lang="en-US" altLang="en-US" dirty="0"/>
              <a:t>How do I get Rows 2 and 3 in Column 1</a:t>
            </a:r>
            <a:r>
              <a:rPr lang="en-US" altLang="en-US" dirty="0" smtClean="0"/>
              <a:t>?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1"/>
            <a:r>
              <a:rPr lang="en-US" altLang="en-US" dirty="0" err="1" smtClean="0"/>
              <a:t>MyText</a:t>
            </a:r>
            <a:r>
              <a:rPr lang="en-US" altLang="en-US" dirty="0" smtClean="0"/>
              <a:t> = </a:t>
            </a:r>
            <a:r>
              <a:rPr lang="en-US" dirty="0"/>
              <a:t>'</a:t>
            </a:r>
            <a:r>
              <a:rPr lang="en-US" altLang="en-US" dirty="0" smtClean="0"/>
              <a:t>Hello World</a:t>
            </a:r>
            <a:r>
              <a:rPr lang="en-US" dirty="0" smtClean="0"/>
              <a:t>‘;</a:t>
            </a:r>
          </a:p>
          <a:p>
            <a:pPr lvl="1"/>
            <a:r>
              <a:rPr lang="en-US" altLang="en-US" dirty="0" smtClean="0"/>
              <a:t>How do I access just the last word?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133600"/>
            <a:ext cx="2412546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530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 (aka “m” files)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Nothing more than a bunch of commands stored in a file</a:t>
            </a:r>
          </a:p>
          <a:p>
            <a:r>
              <a:rPr lang="en-US" altLang="en-US" dirty="0"/>
              <a:t>MATLAB compiles as it executes</a:t>
            </a:r>
          </a:p>
          <a:p>
            <a:r>
              <a:rPr lang="en-US" altLang="en-US" dirty="0"/>
              <a:t>Cleanup</a:t>
            </a:r>
          </a:p>
          <a:p>
            <a:pPr lvl="1"/>
            <a:r>
              <a:rPr lang="en-US" altLang="en-US" dirty="0"/>
              <a:t>clear all - clears all variables in workspace</a:t>
            </a:r>
          </a:p>
          <a:p>
            <a:pPr lvl="1"/>
            <a:r>
              <a:rPr lang="en-US" altLang="en-US" dirty="0"/>
              <a:t>close all - closes all figure windows</a:t>
            </a:r>
          </a:p>
          <a:p>
            <a:pPr lvl="1"/>
            <a:r>
              <a:rPr lang="en-US" altLang="en-US" dirty="0" err="1"/>
              <a:t>clc</a:t>
            </a:r>
            <a:r>
              <a:rPr lang="en-US" altLang="en-US" dirty="0"/>
              <a:t> - clears the command window screen</a:t>
            </a:r>
          </a:p>
          <a:p>
            <a:pPr lvl="1"/>
            <a:r>
              <a:rPr lang="en-US" altLang="en-US" dirty="0"/>
              <a:t>Good to do before new scripts are run</a:t>
            </a:r>
          </a:p>
          <a:p>
            <a:r>
              <a:rPr lang="en-US" altLang="en-US" dirty="0"/>
              <a:t>Create new .m file</a:t>
            </a:r>
          </a:p>
          <a:p>
            <a:pPr lvl="1"/>
            <a:r>
              <a:rPr lang="en-US" altLang="en-US" dirty="0"/>
              <a:t>Use % at the beginning to make comment lines</a:t>
            </a:r>
          </a:p>
          <a:p>
            <a:pPr lvl="1"/>
            <a:r>
              <a:rPr lang="en-US" altLang="en-US" dirty="0" smtClean="0"/>
              <a:t>Save script as Example_19B.m</a:t>
            </a:r>
          </a:p>
          <a:p>
            <a:pPr lvl="2"/>
            <a:r>
              <a:rPr lang="en-US" altLang="en-US" dirty="0" smtClean="0"/>
              <a:t>(Remember, no spaces allowed)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we’re </a:t>
            </a:r>
            <a:r>
              <a:rPr lang="en-US" dirty="0" smtClean="0"/>
              <a:t>covering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 Setup and Familiarity</a:t>
            </a:r>
          </a:p>
          <a:p>
            <a:r>
              <a:rPr lang="en-US" altLang="en-US" dirty="0"/>
              <a:t>Basic Functionality</a:t>
            </a:r>
          </a:p>
          <a:p>
            <a:r>
              <a:rPr lang="en-US" altLang="en-US" b="1" u="sng" dirty="0" smtClean="0"/>
              <a:t>Tools for using TPS </a:t>
            </a:r>
            <a:r>
              <a:rPr lang="en-US" altLang="en-US" b="1" u="sng" dirty="0"/>
              <a:t>Instrumentation </a:t>
            </a:r>
            <a:r>
              <a:rPr lang="en-US" altLang="en-US" b="1" u="sng" dirty="0" smtClean="0"/>
              <a:t>Data</a:t>
            </a:r>
            <a:endParaRPr lang="en-US" altLang="en-US" b="1" u="sng" dirty="0"/>
          </a:p>
          <a:p>
            <a:r>
              <a:rPr lang="en-US" altLang="en-US" dirty="0" smtClean="0"/>
              <a:t>Plotting</a:t>
            </a:r>
          </a:p>
          <a:p>
            <a:r>
              <a:rPr lang="en-US" altLang="en-US" dirty="0" smtClean="0"/>
              <a:t>Example Project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TPS/TS will produce time stamped data in .csv format</a:t>
            </a:r>
          </a:p>
          <a:p>
            <a:pPr lvl="1"/>
            <a:r>
              <a:rPr lang="en-US" dirty="0" smtClean="0"/>
              <a:t>Drop data off with James &amp;/or 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62335"/>
            <a:ext cx="10820400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448707"/>
            <a:ext cx="11201400" cy="11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10490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Several options for loading data</a:t>
            </a:r>
          </a:p>
          <a:p>
            <a:r>
              <a:rPr lang="en-US" altLang="en-US" dirty="0"/>
              <a:t>More function call options than shown</a:t>
            </a:r>
          </a:p>
          <a:p>
            <a:pPr lvl="1"/>
            <a:r>
              <a:rPr lang="en-US" altLang="en-US" b="1" dirty="0" err="1"/>
              <a:t>csvread</a:t>
            </a:r>
            <a:r>
              <a:rPr lang="en-US" altLang="en-US" b="1" dirty="0"/>
              <a:t>(filename) </a:t>
            </a:r>
            <a:r>
              <a:rPr lang="en-US" altLang="en-US" dirty="0"/>
              <a:t>Only Numerical </a:t>
            </a:r>
            <a:r>
              <a:rPr lang="en-US" altLang="en-US" dirty="0" smtClean="0"/>
              <a:t>Values</a:t>
            </a:r>
          </a:p>
          <a:p>
            <a:pPr lvl="2"/>
            <a:r>
              <a:rPr lang="en-US" altLang="en-US" dirty="0" smtClean="0">
                <a:solidFill>
                  <a:srgbClr val="FF0000"/>
                </a:solidFill>
              </a:rPr>
              <a:t>(Won’t work w/ TPS DAS data because of the header!)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b="1" dirty="0" err="1"/>
              <a:t>xlsread</a:t>
            </a:r>
            <a:r>
              <a:rPr lang="en-US" altLang="en-US" b="1" dirty="0"/>
              <a:t>(filename) </a:t>
            </a:r>
            <a:r>
              <a:rPr lang="en-US" altLang="en-US" dirty="0"/>
              <a:t>Only </a:t>
            </a:r>
            <a:r>
              <a:rPr lang="en-US" altLang="en-US" dirty="0" smtClean="0"/>
              <a:t>Excel files. </a:t>
            </a:r>
            <a:r>
              <a:rPr lang="en-US" altLang="en-US" sz="1400" dirty="0" smtClean="0"/>
              <a:t>(Works w/ *.csv but takes a </a:t>
            </a:r>
            <a:r>
              <a:rPr lang="en-US" altLang="en-US" sz="1400" i="1" dirty="0" smtClean="0"/>
              <a:t>long </a:t>
            </a:r>
            <a:r>
              <a:rPr lang="en-US" altLang="en-US" sz="1400" dirty="0" smtClean="0"/>
              <a:t>time, if it works)</a:t>
            </a:r>
            <a:endParaRPr lang="en-US" altLang="en-US" dirty="0" smtClean="0"/>
          </a:p>
          <a:p>
            <a:pPr lvl="1"/>
            <a:r>
              <a:rPr lang="en-US" altLang="en-US" b="1" dirty="0" err="1" smtClean="0"/>
              <a:t>readtable</a:t>
            </a:r>
            <a:r>
              <a:rPr lang="en-US" altLang="en-US" b="1" dirty="0" smtClean="0"/>
              <a:t>(filename)</a:t>
            </a:r>
            <a:r>
              <a:rPr lang="en-US" altLang="en-US" dirty="0" smtClean="0"/>
              <a:t> </a:t>
            </a:r>
            <a:r>
              <a:rPr lang="en-US" altLang="en-US" u="sng" dirty="0" smtClean="0"/>
              <a:t>Any Data Type</a:t>
            </a:r>
          </a:p>
          <a:p>
            <a:pPr lvl="1"/>
            <a:r>
              <a:rPr lang="en-US" altLang="en-US" b="1" dirty="0" err="1"/>
              <a:t>tpsread</a:t>
            </a:r>
            <a:r>
              <a:rPr lang="en-US" altLang="en-US" b="1" dirty="0"/>
              <a:t>(filename) </a:t>
            </a:r>
            <a:r>
              <a:rPr lang="en-US" altLang="en-US" dirty="0"/>
              <a:t>Only Numerical </a:t>
            </a:r>
            <a:r>
              <a:rPr lang="en-US" altLang="en-US" dirty="0" smtClean="0"/>
              <a:t>Values</a:t>
            </a:r>
            <a:endParaRPr lang="en-US" altLang="en-US" dirty="0"/>
          </a:p>
          <a:p>
            <a:pPr lvl="1"/>
            <a:r>
              <a:rPr lang="en-US" altLang="en-US" b="1" dirty="0" smtClean="0"/>
              <a:t>Manually </a:t>
            </a:r>
            <a:r>
              <a:rPr lang="en-US" altLang="en-US" b="1" dirty="0"/>
              <a:t>in </a:t>
            </a:r>
            <a:r>
              <a:rPr lang="en-US" altLang="en-US" b="1" dirty="0" err="1"/>
              <a:t>Matlab</a:t>
            </a:r>
            <a:r>
              <a:rPr lang="en-US" altLang="en-US" b="1" dirty="0"/>
              <a:t> </a:t>
            </a:r>
            <a:r>
              <a:rPr lang="en-US" altLang="en-US" dirty="0"/>
              <a:t>– double click file</a:t>
            </a:r>
          </a:p>
          <a:p>
            <a:pPr lvl="1"/>
            <a:r>
              <a:rPr lang="en-US" altLang="en-US" b="1" dirty="0" smtClean="0"/>
              <a:t>Evil’s </a:t>
            </a:r>
            <a:r>
              <a:rPr lang="en-US" altLang="en-US" b="1" dirty="0" err="1"/>
              <a:t>TPS_data_norm</a:t>
            </a:r>
            <a:r>
              <a:rPr lang="en-US" altLang="en-US" b="1" dirty="0"/>
              <a:t> </a:t>
            </a:r>
            <a:r>
              <a:rPr lang="en-US" altLang="en-US" dirty="0"/>
              <a:t>a real-time view and parser of </a:t>
            </a:r>
            <a:r>
              <a:rPr lang="en-US" altLang="en-US" dirty="0" smtClean="0"/>
              <a:t>data</a:t>
            </a:r>
            <a:endParaRPr lang="en-US" altLang="en-US" b="1" dirty="0"/>
          </a:p>
          <a:p>
            <a:r>
              <a:rPr lang="en-US" altLang="en-US" dirty="0"/>
              <a:t>Decide what works best for you</a:t>
            </a:r>
          </a:p>
          <a:p>
            <a:r>
              <a:rPr lang="en-US" altLang="en-US" dirty="0"/>
              <a:t>Some may be quicker for automation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90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23622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File_name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'C</a:t>
            </a:r>
            <a:r>
              <a:rPr lang="en-US" dirty="0"/>
              <a:t>:\Users</a:t>
            </a:r>
            <a:r>
              <a:rPr lang="en-US" dirty="0" smtClean="0"/>
              <a:t>\[ID#]\Documents\MATLAB\</a:t>
            </a:r>
            <a:r>
              <a:rPr lang="en-US" dirty="0" err="1" smtClean="0"/>
              <a:t>tps_code</a:t>
            </a:r>
            <a:r>
              <a:rPr lang="en-US" dirty="0" smtClean="0"/>
              <a:t>\Examples\F-16 </a:t>
            </a:r>
            <a:r>
              <a:rPr lang="en-US" dirty="0"/>
              <a:t>Chap </a:t>
            </a:r>
            <a:r>
              <a:rPr lang="en-US" dirty="0" smtClean="0"/>
              <a:t>10.csv';</a:t>
            </a:r>
          </a:p>
          <a:p>
            <a:r>
              <a:rPr lang="en-US" b="1" dirty="0" smtClean="0"/>
              <a:t>Use TPS read</a:t>
            </a:r>
          </a:p>
          <a:p>
            <a:pPr lvl="1"/>
            <a:r>
              <a:rPr lang="en-US" dirty="0" smtClean="0"/>
              <a:t>data1 = </a:t>
            </a:r>
            <a:r>
              <a:rPr lang="en-US" dirty="0" err="1" smtClean="0"/>
              <a:t>tpsread</a:t>
            </a:r>
            <a:r>
              <a:rPr lang="en-US" dirty="0" smtClean="0"/>
              <a:t>(</a:t>
            </a:r>
            <a:r>
              <a:rPr lang="en-US" dirty="0" err="1" smtClean="0"/>
              <a:t>File_name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data1 is a Structure</a:t>
            </a:r>
          </a:p>
          <a:p>
            <a:pPr lvl="2"/>
            <a:r>
              <a:rPr lang="en-US" dirty="0" smtClean="0"/>
              <a:t>Access the data with “data1.PARAMETER”</a:t>
            </a:r>
          </a:p>
          <a:p>
            <a:pPr lvl="2"/>
            <a:r>
              <a:rPr lang="en-US" dirty="0" smtClean="0"/>
              <a:t>I.e. </a:t>
            </a:r>
            <a:r>
              <a:rPr lang="en-US" dirty="0"/>
              <a:t>“plot(data1.IRIG_TIME, data1.MACH</a:t>
            </a:r>
            <a:r>
              <a:rPr lang="en-US" dirty="0" smtClean="0"/>
              <a:t>)”</a:t>
            </a:r>
          </a:p>
          <a:p>
            <a:pPr lvl="1"/>
            <a:r>
              <a:rPr lang="en-US" dirty="0" smtClean="0"/>
              <a:t>Automatically saved as a “*.mat”</a:t>
            </a:r>
          </a:p>
          <a:p>
            <a:pPr lvl="2"/>
            <a:r>
              <a:rPr lang="en-US" dirty="0" smtClean="0"/>
              <a:t>Only have to “read” one time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456" y="2705100"/>
            <a:ext cx="2147981" cy="35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6419655" y="6120373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9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</a:t>
            </a:r>
            <a:r>
              <a:rPr lang="en-US" dirty="0" smtClean="0"/>
              <a:t>File (from the “current folder”)</a:t>
            </a:r>
            <a:endParaRPr lang="en-US" dirty="0"/>
          </a:p>
          <a:p>
            <a:r>
              <a:rPr lang="en-US" dirty="0"/>
              <a:t>Highlight the data you want</a:t>
            </a:r>
          </a:p>
          <a:p>
            <a:r>
              <a:rPr lang="en-US" dirty="0"/>
              <a:t>“Import Selection”</a:t>
            </a:r>
          </a:p>
          <a:p>
            <a:r>
              <a:rPr lang="en-US" dirty="0"/>
              <a:t>Now </a:t>
            </a:r>
            <a:r>
              <a:rPr lang="en-US" dirty="0" smtClean="0"/>
              <a:t>local variables </a:t>
            </a:r>
            <a:r>
              <a:rPr lang="en-US" dirty="0"/>
              <a:t>in workspace</a:t>
            </a:r>
          </a:p>
          <a:p>
            <a:r>
              <a:rPr lang="en-US" dirty="0"/>
              <a:t>Save for reuse as a *.mat file</a:t>
            </a:r>
          </a:p>
          <a:p>
            <a:pPr lvl="1"/>
            <a:r>
              <a:rPr lang="en-US" dirty="0"/>
              <a:t>Right Click -&gt; Save 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075825"/>
            <a:ext cx="2398577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3664723"/>
            <a:ext cx="5072062" cy="1993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2733916"/>
            <a:ext cx="645319" cy="6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Matlab</a:t>
            </a:r>
            <a:r>
              <a:rPr lang="en-US" dirty="0" smtClean="0"/>
              <a:t> working for you here at TPS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newbies: Equip you enough to be dangerous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wizards: Show you how to use TPS tools for data processing</a:t>
            </a:r>
          </a:p>
          <a:p>
            <a:r>
              <a:rPr lang="en-US" dirty="0"/>
              <a:t>Demonstrate data analysis tools previously </a:t>
            </a:r>
            <a:r>
              <a:rPr lang="en-US" dirty="0" smtClean="0"/>
              <a:t>developed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0" y="4793203"/>
            <a:ext cx="96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3200" dirty="0">
                <a:solidFill>
                  <a:srgbClr val="006600"/>
                </a:solidFill>
              </a:rPr>
              <a:t>It is impossible to make you a MATLAB expert in 1.5 hours.  The intent of this class is to kick start your learning (or re-learning) of this powerful tool!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Evil Bill’s </a:t>
            </a:r>
            <a:r>
              <a:rPr lang="en-US" dirty="0" smtClean="0"/>
              <a:t>TPS Data Norm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999"/>
            <a:ext cx="10515600" cy="5030283"/>
          </a:xfrm>
        </p:spPr>
        <p:txBody>
          <a:bodyPr>
            <a:normAutofit/>
          </a:bodyPr>
          <a:lstStyle/>
          <a:p>
            <a:r>
              <a:rPr lang="en-US" altLang="en-US" dirty="0"/>
              <a:t>Basic Steps</a:t>
            </a:r>
          </a:p>
          <a:p>
            <a:pPr lvl="1"/>
            <a:r>
              <a:rPr lang="en-US" altLang="en-US" dirty="0"/>
              <a:t>Open </a:t>
            </a:r>
            <a:r>
              <a:rPr lang="en-US" altLang="en-US" dirty="0" err="1"/>
              <a:t>TPS_data_norm</a:t>
            </a:r>
            <a:endParaRPr lang="en-US" altLang="en-US" dirty="0"/>
          </a:p>
          <a:p>
            <a:pPr lvl="1"/>
            <a:r>
              <a:rPr lang="en-US" altLang="en-US" dirty="0"/>
              <a:t>Select the data CSV file</a:t>
            </a:r>
          </a:p>
          <a:p>
            <a:pPr lvl="1"/>
            <a:r>
              <a:rPr lang="en-US" altLang="en-US" dirty="0"/>
              <a:t>Select the output location</a:t>
            </a:r>
          </a:p>
          <a:p>
            <a:pPr lvl="1"/>
            <a:r>
              <a:rPr lang="en-US" altLang="en-US" dirty="0"/>
              <a:t>If you have a lot of events, select the “Create Separate Event Structures”</a:t>
            </a:r>
          </a:p>
          <a:p>
            <a:pPr lvl="1"/>
            <a:r>
              <a:rPr lang="en-US" altLang="en-US" dirty="0"/>
              <a:t>Select “Open Quick Data Review Utility” to manipulate data now, if not, you can use </a:t>
            </a:r>
            <a:r>
              <a:rPr lang="en-US" altLang="en-US" dirty="0" err="1"/>
              <a:t>TPS_data_utility</a:t>
            </a:r>
            <a:r>
              <a:rPr lang="en-US" altLang="en-US" dirty="0"/>
              <a:t> later</a:t>
            </a:r>
          </a:p>
          <a:p>
            <a:pPr lvl="1"/>
            <a:r>
              <a:rPr lang="en-US" altLang="en-US" dirty="0"/>
              <a:t>Click Go</a:t>
            </a:r>
          </a:p>
          <a:p>
            <a:pPr lvl="1"/>
            <a:r>
              <a:rPr lang="en-US" altLang="en-US" dirty="0"/>
              <a:t>Select parameters of interest</a:t>
            </a:r>
          </a:p>
          <a:p>
            <a:pPr lvl="1"/>
            <a:r>
              <a:rPr lang="en-US" altLang="en-US" dirty="0"/>
              <a:t>Once done, it moves to </a:t>
            </a:r>
            <a:r>
              <a:rPr lang="en-US" altLang="en-US" dirty="0" err="1"/>
              <a:t>TPS_data_utility</a:t>
            </a:r>
            <a:endParaRPr lang="en-US" altLang="en-US" dirty="0"/>
          </a:p>
          <a:p>
            <a:pPr lvl="1"/>
            <a:r>
              <a:rPr lang="en-US" altLang="en-US" dirty="0"/>
              <a:t>Open the file you just created</a:t>
            </a:r>
          </a:p>
          <a:p>
            <a:pPr lvl="1"/>
            <a:r>
              <a:rPr lang="en-US" altLang="en-US" dirty="0"/>
              <a:t>Manipulate data with the utility GUI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1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Evil Bill’s </a:t>
            </a:r>
            <a:r>
              <a:rPr lang="en-US" dirty="0" smtClean="0"/>
              <a:t>Data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999"/>
            <a:ext cx="10515600" cy="503028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Data Utility</a:t>
            </a:r>
          </a:p>
          <a:p>
            <a:pPr lvl="1"/>
            <a:r>
              <a:rPr lang="en-US" altLang="en-US" dirty="0"/>
              <a:t>EC_### are “Subsets” by event numbers</a:t>
            </a:r>
          </a:p>
          <a:p>
            <a:pPr lvl="1"/>
            <a:r>
              <a:rPr lang="en-US" altLang="en-US" dirty="0"/>
              <a:t>Select a new range of data</a:t>
            </a:r>
          </a:p>
          <a:p>
            <a:pPr lvl="2"/>
            <a:r>
              <a:rPr lang="en-US" altLang="en-US" dirty="0"/>
              <a:t>Click on the plot for the beginning of your test point and select the left side “Set”</a:t>
            </a:r>
          </a:p>
          <a:p>
            <a:pPr lvl="2"/>
            <a:r>
              <a:rPr lang="en-US" altLang="en-US" dirty="0"/>
              <a:t>Click on the plot for the end of your test point and select the right side “Set”</a:t>
            </a:r>
          </a:p>
          <a:p>
            <a:pPr lvl="2"/>
            <a:r>
              <a:rPr lang="en-US" altLang="en-US" dirty="0"/>
              <a:t>Type in a name in “New Subset Name” and click “Create New Subset”</a:t>
            </a:r>
          </a:p>
          <a:p>
            <a:pPr lvl="2"/>
            <a:r>
              <a:rPr lang="en-US" altLang="en-US" dirty="0"/>
              <a:t>New subset shows up under the dropdown menu</a:t>
            </a:r>
          </a:p>
          <a:p>
            <a:pPr lvl="1"/>
            <a:r>
              <a:rPr lang="en-US" altLang="en-US" dirty="0"/>
              <a:t>Save subset as </a:t>
            </a:r>
            <a:r>
              <a:rPr lang="en-US" altLang="en-US" dirty="0" err="1"/>
              <a:t>Matlab</a:t>
            </a:r>
            <a:r>
              <a:rPr lang="en-US" altLang="en-US" dirty="0"/>
              <a:t> file</a:t>
            </a:r>
          </a:p>
          <a:p>
            <a:pPr lvl="2"/>
            <a:r>
              <a:rPr lang="en-US" altLang="en-US" dirty="0"/>
              <a:t>Click on “Create WS Vectors”</a:t>
            </a:r>
          </a:p>
          <a:p>
            <a:pPr lvl="2"/>
            <a:r>
              <a:rPr lang="en-US" altLang="en-US" dirty="0"/>
              <a:t>Select the data of interest</a:t>
            </a:r>
          </a:p>
          <a:p>
            <a:pPr lvl="2"/>
            <a:r>
              <a:rPr lang="en-US" altLang="en-US" dirty="0"/>
              <a:t>Go to the Workspace window and right click to save to a .mat file</a:t>
            </a:r>
          </a:p>
          <a:p>
            <a:pPr lvl="1"/>
            <a:r>
              <a:rPr lang="en-US" altLang="en-US" dirty="0"/>
              <a:t>See relationship between two parameters</a:t>
            </a:r>
          </a:p>
          <a:p>
            <a:pPr lvl="2"/>
            <a:r>
              <a:rPr lang="en-US" altLang="en-US" dirty="0"/>
              <a:t>Select IV for independent variable</a:t>
            </a:r>
          </a:p>
          <a:p>
            <a:pPr lvl="2"/>
            <a:r>
              <a:rPr lang="en-US" altLang="en-US" dirty="0"/>
              <a:t>Select DV for dependent variable</a:t>
            </a:r>
          </a:p>
          <a:p>
            <a:pPr lvl="2"/>
            <a:r>
              <a:rPr lang="en-US" altLang="en-US" dirty="0"/>
              <a:t>Click “Plot DV = </a:t>
            </a:r>
            <a:r>
              <a:rPr lang="en-US" altLang="en-US" dirty="0" err="1"/>
              <a:t>fn</a:t>
            </a:r>
            <a:r>
              <a:rPr lang="en-US" altLang="en-US" dirty="0"/>
              <a:t>(IV)”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Lots of pre-made scripts available</a:t>
            </a:r>
          </a:p>
          <a:p>
            <a:pPr lvl="1">
              <a:defRPr/>
            </a:pPr>
            <a:r>
              <a:rPr lang="en-US" dirty="0" err="1"/>
              <a:t>ucon.m</a:t>
            </a:r>
            <a:r>
              <a:rPr lang="en-US" dirty="0"/>
              <a:t> (unit conversion)</a:t>
            </a:r>
          </a:p>
          <a:p>
            <a:pPr lvl="1">
              <a:defRPr/>
            </a:pPr>
            <a:r>
              <a:rPr lang="en-US" dirty="0" err="1"/>
              <a:t>Pitot_Statics</a:t>
            </a:r>
            <a:r>
              <a:rPr lang="en-US" dirty="0"/>
              <a:t> folder (everything pitot statics)</a:t>
            </a:r>
          </a:p>
          <a:p>
            <a:pPr lvl="1">
              <a:defRPr/>
            </a:pPr>
            <a:r>
              <a:rPr lang="en-US" dirty="0"/>
              <a:t>Statistics folder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we’re </a:t>
            </a:r>
            <a:r>
              <a:rPr lang="en-US" dirty="0" smtClean="0"/>
              <a:t>covering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 Setup and Familiarity</a:t>
            </a:r>
          </a:p>
          <a:p>
            <a:r>
              <a:rPr lang="en-US" altLang="en-US" dirty="0"/>
              <a:t>Basic Functionality</a:t>
            </a:r>
          </a:p>
          <a:p>
            <a:r>
              <a:rPr lang="en-US" altLang="en-US" dirty="0" smtClean="0"/>
              <a:t>Tools for using TPS </a:t>
            </a:r>
            <a:r>
              <a:rPr lang="en-US" altLang="en-US" dirty="0"/>
              <a:t>Instrumentation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r>
              <a:rPr lang="en-US" altLang="en-US" b="1" u="sng" dirty="0" smtClean="0"/>
              <a:t>Plotting</a:t>
            </a:r>
          </a:p>
          <a:p>
            <a:r>
              <a:rPr lang="en-US" altLang="en-US" dirty="0" smtClean="0"/>
              <a:t>Example Project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0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2D Plotting Examples</a:t>
            </a:r>
          </a:p>
          <a:p>
            <a:pPr lvl="1"/>
            <a:r>
              <a:rPr lang="en-US" altLang="en-US" dirty="0"/>
              <a:t>plot(x)  </a:t>
            </a:r>
            <a:r>
              <a:rPr lang="en-US" altLang="en-US" dirty="0">
                <a:solidFill>
                  <a:srgbClr val="0000FF"/>
                </a:solidFill>
              </a:rPr>
              <a:t>Default line plot</a:t>
            </a:r>
          </a:p>
          <a:p>
            <a:pPr lvl="1"/>
            <a:r>
              <a:rPr lang="en-US" altLang="en-US" dirty="0"/>
              <a:t>plot(x</a:t>
            </a:r>
            <a:r>
              <a:rPr lang="en-US" altLang="en-US" dirty="0" smtClean="0"/>
              <a:t>,'.')  </a:t>
            </a:r>
            <a:r>
              <a:rPr lang="en-US" altLang="en-US" dirty="0">
                <a:solidFill>
                  <a:srgbClr val="0000FF"/>
                </a:solidFill>
              </a:rPr>
              <a:t>Plots data points with markers ('+', 'x', 'o' etc.)</a:t>
            </a:r>
          </a:p>
          <a:p>
            <a:pPr lvl="2"/>
            <a:r>
              <a:rPr lang="en-US" altLang="en-US" sz="1800" dirty="0">
                <a:solidFill>
                  <a:srgbClr val="0000FF"/>
                </a:solidFill>
              </a:rPr>
              <a:t>Combine w/ other modifiers for color </a:t>
            </a:r>
            <a:r>
              <a:rPr lang="en-US" altLang="en-US" sz="1800" dirty="0" smtClean="0">
                <a:solidFill>
                  <a:srgbClr val="0000FF"/>
                </a:solidFill>
              </a:rPr>
              <a:t>(‘r’, ‘g’, ‘b’) </a:t>
            </a:r>
            <a:r>
              <a:rPr lang="en-US" altLang="en-US" sz="1800" dirty="0">
                <a:solidFill>
                  <a:srgbClr val="0000FF"/>
                </a:solidFill>
              </a:rPr>
              <a:t>&amp; line type </a:t>
            </a:r>
            <a:r>
              <a:rPr lang="en-US" altLang="en-US" sz="1800" dirty="0" smtClean="0">
                <a:solidFill>
                  <a:srgbClr val="0000FF"/>
                </a:solidFill>
              </a:rPr>
              <a:t>(‘:’, ‘-.’, ‘--’)</a:t>
            </a:r>
            <a:endParaRPr lang="en-US" altLang="en-US" sz="1800" dirty="0">
              <a:solidFill>
                <a:srgbClr val="0000FF"/>
              </a:solidFill>
            </a:endParaRPr>
          </a:p>
          <a:p>
            <a:pPr lvl="1"/>
            <a:r>
              <a:rPr lang="en-US" altLang="en-US" dirty="0"/>
              <a:t>plot(</a:t>
            </a:r>
            <a:r>
              <a:rPr lang="en-US" altLang="en-US" dirty="0" err="1"/>
              <a:t>time,x</a:t>
            </a:r>
            <a:r>
              <a:rPr lang="en-US" altLang="en-US" dirty="0" smtClean="0"/>
              <a:t>,'.') </a:t>
            </a:r>
            <a:r>
              <a:rPr lang="en-US" altLang="en-US" dirty="0">
                <a:solidFill>
                  <a:srgbClr val="0000FF"/>
                </a:solidFill>
              </a:rPr>
              <a:t>Adds x-axis values to display</a:t>
            </a:r>
            <a:endParaRPr lang="en-US" altLang="en-US" dirty="0"/>
          </a:p>
          <a:p>
            <a:pPr lvl="1"/>
            <a:r>
              <a:rPr lang="en-US" altLang="en-US" dirty="0"/>
              <a:t>hold on </a:t>
            </a:r>
            <a:r>
              <a:rPr lang="en-US" altLang="en-US" dirty="0">
                <a:solidFill>
                  <a:srgbClr val="0000FF"/>
                </a:solidFill>
              </a:rPr>
              <a:t>Allows additional traces to current plot </a:t>
            </a:r>
            <a:endParaRPr lang="en-US" altLang="en-US" dirty="0"/>
          </a:p>
          <a:p>
            <a:pPr lvl="1"/>
            <a:r>
              <a:rPr lang="en-US" altLang="en-US" dirty="0" smtClean="0"/>
              <a:t>plot(time(10:50),x</a:t>
            </a:r>
            <a:r>
              <a:rPr lang="en-US" altLang="en-US" dirty="0"/>
              <a:t>(10:50</a:t>
            </a:r>
            <a:r>
              <a:rPr lang="en-US" altLang="en-US" dirty="0" smtClean="0"/>
              <a:t>),'r')  </a:t>
            </a:r>
            <a:r>
              <a:rPr lang="en-US" altLang="en-US" dirty="0">
                <a:solidFill>
                  <a:srgbClr val="0000FF"/>
                </a:solidFill>
              </a:rPr>
              <a:t>You can plot </a:t>
            </a:r>
            <a:r>
              <a:rPr lang="en-US" altLang="en-US" dirty="0" smtClean="0">
                <a:solidFill>
                  <a:srgbClr val="0000FF"/>
                </a:solidFill>
              </a:rPr>
              <a:t>subsets (ensure same # of points)</a:t>
            </a:r>
            <a:endParaRPr lang="en-US" altLang="en-US" dirty="0">
              <a:solidFill>
                <a:srgbClr val="0000FF"/>
              </a:solidFill>
            </a:endParaRPr>
          </a:p>
          <a:p>
            <a:pPr lvl="1"/>
            <a:r>
              <a:rPr lang="en-US" altLang="en-US" dirty="0" smtClean="0"/>
              <a:t>figure(3) </a:t>
            </a:r>
            <a:r>
              <a:rPr lang="en-US" altLang="en-US" dirty="0" smtClean="0">
                <a:solidFill>
                  <a:srgbClr val="0000FF"/>
                </a:solidFill>
              </a:rPr>
              <a:t>Create additional figure</a:t>
            </a:r>
          </a:p>
          <a:p>
            <a:pPr lvl="1"/>
            <a:r>
              <a:rPr lang="en-US" altLang="en-US" dirty="0" smtClean="0"/>
              <a:t>plot(time,x,'-.ok','LineWidth',3,'MarkerSize',10,'MarkerFaceColor',[1,0,0])</a:t>
            </a:r>
          </a:p>
          <a:p>
            <a:pPr lvl="2"/>
            <a:r>
              <a:rPr lang="en-US" altLang="en-US" dirty="0" smtClean="0">
                <a:solidFill>
                  <a:srgbClr val="0000FF"/>
                </a:solidFill>
              </a:rPr>
              <a:t>You can change the line type, line size, marker size, etc.</a:t>
            </a:r>
            <a:endParaRPr lang="en-US" alt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1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Plots and Saving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figure</a:t>
            </a:r>
          </a:p>
          <a:p>
            <a:pPr lvl="1"/>
            <a:r>
              <a:rPr lang="en-US" dirty="0" smtClean="0"/>
              <a:t>figure; or figure(2)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Saving figures</a:t>
            </a:r>
            <a:endParaRPr lang="en-US" dirty="0"/>
          </a:p>
          <a:p>
            <a:pPr lvl="1"/>
            <a:r>
              <a:rPr lang="en-US" dirty="0" err="1" smtClean="0"/>
              <a:t>saveas</a:t>
            </a:r>
            <a:r>
              <a:rPr lang="en-US" dirty="0" smtClean="0"/>
              <a:t>(</a:t>
            </a:r>
            <a:r>
              <a:rPr lang="en-US" dirty="0" err="1" smtClean="0"/>
              <a:t>gcf</a:t>
            </a:r>
            <a:r>
              <a:rPr lang="en-US" dirty="0"/>
              <a:t>,'Sample </a:t>
            </a:r>
            <a:r>
              <a:rPr lang="en-US" dirty="0" err="1" smtClean="0"/>
              <a:t>Figure.fig</a:t>
            </a:r>
            <a:r>
              <a:rPr lang="en-US" dirty="0" smtClean="0"/>
              <a:t>')</a:t>
            </a:r>
          </a:p>
          <a:p>
            <a:pPr lvl="2"/>
            <a:r>
              <a:rPr lang="en-US" dirty="0" smtClean="0"/>
              <a:t>Can re-open in MATLAB and edit</a:t>
            </a:r>
          </a:p>
          <a:p>
            <a:pPr lvl="1"/>
            <a:r>
              <a:rPr lang="en-US" dirty="0" err="1"/>
              <a:t>saveas</a:t>
            </a:r>
            <a:r>
              <a:rPr lang="en-US" dirty="0"/>
              <a:t>(</a:t>
            </a:r>
            <a:r>
              <a:rPr lang="en-US" dirty="0" err="1"/>
              <a:t>gcf</a:t>
            </a:r>
            <a:r>
              <a:rPr lang="en-US" dirty="0"/>
              <a:t>,'Sample Figure.png')</a:t>
            </a:r>
          </a:p>
          <a:p>
            <a:pPr lvl="2"/>
            <a:r>
              <a:rPr lang="en-US" dirty="0" smtClean="0"/>
              <a:t>Put it into a report!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6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prettier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999"/>
            <a:ext cx="10515600" cy="503028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Label your axes (more on this in later classes)</a:t>
            </a:r>
          </a:p>
          <a:p>
            <a:pPr lvl="1"/>
            <a:r>
              <a:rPr lang="en-US" dirty="0" err="1"/>
              <a:t>xlabel</a:t>
            </a:r>
            <a:r>
              <a:rPr lang="en-US" dirty="0" smtClean="0"/>
              <a:t>('Elapsed </a:t>
            </a:r>
            <a:r>
              <a:rPr lang="en-US" dirty="0"/>
              <a:t>Time (seconds</a:t>
            </a:r>
            <a:r>
              <a:rPr lang="en-US" dirty="0" smtClean="0"/>
              <a:t>)','FontSize',</a:t>
            </a:r>
            <a:r>
              <a:rPr lang="en-US" dirty="0"/>
              <a:t>14</a:t>
            </a:r>
            <a:r>
              <a:rPr lang="en-US" dirty="0" smtClean="0"/>
              <a:t>,'FontWeight','bold')</a:t>
            </a:r>
          </a:p>
          <a:p>
            <a:pPr lvl="1"/>
            <a:r>
              <a:rPr lang="en-US" dirty="0" err="1"/>
              <a:t>ylabel</a:t>
            </a:r>
            <a:r>
              <a:rPr lang="en-US" dirty="0" smtClean="0"/>
              <a:t>('Altitude </a:t>
            </a:r>
            <a:r>
              <a:rPr lang="en-US" dirty="0"/>
              <a:t>(feet</a:t>
            </a:r>
            <a:r>
              <a:rPr lang="en-US" dirty="0" smtClean="0"/>
              <a:t>)','FontSize',</a:t>
            </a:r>
            <a:r>
              <a:rPr lang="en-US" dirty="0"/>
              <a:t>14</a:t>
            </a:r>
            <a:r>
              <a:rPr lang="en-US" dirty="0" smtClean="0"/>
              <a:t>,'FontWeight','bold') </a:t>
            </a:r>
          </a:p>
          <a:p>
            <a:pPr lvl="1"/>
            <a:r>
              <a:rPr lang="en-US" dirty="0"/>
              <a:t>title</a:t>
            </a:r>
            <a:r>
              <a:rPr lang="en-US" dirty="0" smtClean="0"/>
              <a:t>('Simple Title','FontSize',</a:t>
            </a:r>
            <a:r>
              <a:rPr lang="en-US" dirty="0"/>
              <a:t>18</a:t>
            </a:r>
            <a:r>
              <a:rPr lang="en-US" dirty="0" smtClean="0"/>
              <a:t>,'FontWeight','bold')</a:t>
            </a:r>
          </a:p>
          <a:p>
            <a:pPr lvl="1"/>
            <a:endParaRPr lang="en-US" dirty="0" smtClean="0"/>
          </a:p>
          <a:p>
            <a:r>
              <a:rPr lang="en-US" dirty="0"/>
              <a:t>Put data in your </a:t>
            </a:r>
            <a:r>
              <a:rPr lang="en-US" dirty="0" smtClean="0"/>
              <a:t>titles</a:t>
            </a:r>
            <a:r>
              <a:rPr lang="en-US" dirty="0"/>
              <a:t>:</a:t>
            </a:r>
          </a:p>
          <a:p>
            <a:pPr lvl="1">
              <a:defRPr/>
            </a:pPr>
            <a:r>
              <a:rPr lang="en-US" dirty="0" err="1"/>
              <a:t>mn_data</a:t>
            </a:r>
            <a:r>
              <a:rPr lang="en-US" dirty="0"/>
              <a:t> = </a:t>
            </a:r>
            <a:r>
              <a:rPr lang="en-US" dirty="0" smtClean="0"/>
              <a:t>mean(x);</a:t>
            </a:r>
            <a:endParaRPr lang="en-US" dirty="0"/>
          </a:p>
          <a:p>
            <a:pPr lvl="1">
              <a:defRPr/>
            </a:pPr>
            <a:r>
              <a:rPr lang="en-US" dirty="0" err="1"/>
              <a:t>std_data</a:t>
            </a:r>
            <a:r>
              <a:rPr lang="en-US" dirty="0"/>
              <a:t> = </a:t>
            </a:r>
            <a:r>
              <a:rPr lang="en-US" dirty="0" err="1" smtClean="0"/>
              <a:t>std</a:t>
            </a:r>
            <a:r>
              <a:rPr lang="en-US" dirty="0" smtClean="0"/>
              <a:t>(x);</a:t>
            </a:r>
            <a:endParaRPr lang="en-US" dirty="0"/>
          </a:p>
          <a:p>
            <a:pPr lvl="1">
              <a:defRPr/>
            </a:pPr>
            <a:r>
              <a:rPr lang="en-US" dirty="0"/>
              <a:t>title</a:t>
            </a:r>
            <a:r>
              <a:rPr lang="en-US" dirty="0" smtClean="0"/>
              <a:t>(['My </a:t>
            </a:r>
            <a:r>
              <a:rPr lang="en-US" dirty="0"/>
              <a:t>First Plot with \mu = </a:t>
            </a:r>
            <a:r>
              <a:rPr lang="en-US" dirty="0" smtClean="0"/>
              <a:t>' </a:t>
            </a:r>
            <a:r>
              <a:rPr lang="en-US" dirty="0"/>
              <a:t>num2str(</a:t>
            </a:r>
            <a:r>
              <a:rPr lang="en-US" dirty="0" err="1"/>
              <a:t>mn_data</a:t>
            </a:r>
            <a:r>
              <a:rPr lang="en-US" dirty="0"/>
              <a:t>) </a:t>
            </a:r>
            <a:r>
              <a:rPr lang="en-US" dirty="0" smtClean="0"/>
              <a:t>' and </a:t>
            </a:r>
            <a:r>
              <a:rPr lang="en-US" dirty="0"/>
              <a:t>\sigma = </a:t>
            </a:r>
            <a:r>
              <a:rPr lang="en-US" dirty="0" smtClean="0"/>
              <a:t>' </a:t>
            </a:r>
            <a:r>
              <a:rPr lang="en-US" dirty="0"/>
              <a:t>num2str(</a:t>
            </a:r>
            <a:r>
              <a:rPr lang="en-US" dirty="0" err="1"/>
              <a:t>std_data</a:t>
            </a:r>
            <a:r>
              <a:rPr lang="en-US" dirty="0"/>
              <a:t>)]);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Open the editor for more power 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TPS </a:t>
            </a:r>
            <a:r>
              <a:rPr lang="en-US" dirty="0" smtClean="0"/>
              <a:t>Title for Flight Test Figs</a:t>
            </a:r>
            <a:endParaRPr lang="en-US" dirty="0"/>
          </a:p>
          <a:p>
            <a:pPr lvl="1">
              <a:defRPr/>
            </a:pPr>
            <a:r>
              <a:rPr lang="en-US" dirty="0" err="1"/>
              <a:t>bigtitle</a:t>
            </a:r>
            <a:r>
              <a:rPr lang="en-US" dirty="0"/>
              <a:t> = </a:t>
            </a:r>
            <a:r>
              <a:rPr lang="en-US" dirty="0" smtClean="0"/>
              <a:t>'My </a:t>
            </a:r>
            <a:r>
              <a:rPr lang="en-US" dirty="0"/>
              <a:t>First </a:t>
            </a:r>
            <a:r>
              <a:rPr lang="en-US" dirty="0" smtClean="0"/>
              <a:t>Plot';</a:t>
            </a:r>
            <a:endParaRPr lang="en-US" dirty="0"/>
          </a:p>
          <a:p>
            <a:pPr lvl="1">
              <a:defRPr/>
            </a:pPr>
            <a:r>
              <a:rPr lang="en-US" dirty="0" err="1"/>
              <a:t>coltext</a:t>
            </a:r>
            <a:r>
              <a:rPr lang="en-US" dirty="0"/>
              <a:t> = {{1</a:t>
            </a:r>
            <a:r>
              <a:rPr lang="en-US" baseline="30000" dirty="0"/>
              <a:t>st</a:t>
            </a:r>
            <a:r>
              <a:rPr lang="en-US" dirty="0"/>
              <a:t> Column Array},{2</a:t>
            </a:r>
            <a:r>
              <a:rPr lang="en-US" baseline="30000" dirty="0"/>
              <a:t>nd</a:t>
            </a:r>
            <a:r>
              <a:rPr lang="en-US" dirty="0"/>
              <a:t> Column Array}}</a:t>
            </a:r>
          </a:p>
          <a:p>
            <a:pPr lvl="1">
              <a:defRPr/>
            </a:pPr>
            <a:r>
              <a:rPr lang="en-US" dirty="0"/>
              <a:t>fonts = [14 11]; ratios = [0.1 0.7];</a:t>
            </a:r>
          </a:p>
          <a:p>
            <a:pPr lvl="1">
              <a:defRPr/>
            </a:pPr>
            <a:r>
              <a:rPr lang="en-US" dirty="0" err="1"/>
              <a:t>tpstitle</a:t>
            </a:r>
            <a:r>
              <a:rPr lang="en-US" dirty="0"/>
              <a:t>(</a:t>
            </a:r>
            <a:r>
              <a:rPr lang="en-US" dirty="0" err="1"/>
              <a:t>bigtitle,coltext,fonts,ratios</a:t>
            </a:r>
            <a:r>
              <a:rPr lang="en-US" dirty="0" smtClean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181600" y="4267200"/>
            <a:ext cx="5753100" cy="1009650"/>
            <a:chOff x="5620193" y="3048000"/>
            <a:chExt cx="5753100" cy="1009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193" y="3048000"/>
              <a:ext cx="5753100" cy="100965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9677400" y="3699669"/>
              <a:ext cx="533400" cy="1865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08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/ Knowledge Check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Create the following plot: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Data:</a:t>
                </a:r>
              </a:p>
              <a:p>
                <a:pPr lvl="1"/>
                <a:r>
                  <a:rPr lang="en-US" dirty="0"/>
                  <a:t>Time span: 0 – 12 months, data intervals of 1 day</a:t>
                </a:r>
              </a:p>
              <a:p>
                <a:pPr lvl="1"/>
                <a:r>
                  <a:rPr lang="en-US" dirty="0"/>
                  <a:t>Input: Workload TPS puts on you can be represented by a sine wave of amplitude of 10 work units biased by 15 work units and cycles about once every two weeks (assume 30 day month).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input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25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8" y="1119819"/>
            <a:ext cx="4399708" cy="32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we’re covering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 Setup and Familiarity</a:t>
            </a:r>
          </a:p>
          <a:p>
            <a:r>
              <a:rPr lang="en-US" altLang="en-US" dirty="0"/>
              <a:t>Basic Functionality</a:t>
            </a:r>
          </a:p>
          <a:p>
            <a:r>
              <a:rPr lang="en-US" altLang="en-US" dirty="0" smtClean="0"/>
              <a:t>Tools for using TPS </a:t>
            </a:r>
            <a:r>
              <a:rPr lang="en-US" altLang="en-US" dirty="0"/>
              <a:t>Instrumentation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r>
              <a:rPr lang="en-US" altLang="en-US" dirty="0" smtClean="0"/>
              <a:t>Plotting</a:t>
            </a:r>
          </a:p>
          <a:p>
            <a:r>
              <a:rPr lang="en-US" altLang="en-US" b="1" u="sng" dirty="0" smtClean="0"/>
              <a:t>Example Project</a:t>
            </a:r>
            <a:endParaRPr lang="en-US" alt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3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C:\Users\1274642188C\Documents\MATLAB\Instro Data Tools</a:t>
            </a:r>
          </a:p>
          <a:p>
            <a:pPr lvl="1"/>
            <a:r>
              <a:rPr lang="en-US" altLang="en-US" dirty="0" smtClean="0"/>
              <a:t>Use </a:t>
            </a:r>
            <a:r>
              <a:rPr lang="en-US" altLang="en-US" dirty="0"/>
              <a:t>the data file </a:t>
            </a:r>
            <a:r>
              <a:rPr lang="en-US" altLang="en-US" dirty="0" smtClean="0"/>
              <a:t>Example_C12.csv</a:t>
            </a:r>
          </a:p>
          <a:p>
            <a:r>
              <a:rPr lang="en-US" altLang="en-US" dirty="0" smtClean="0"/>
              <a:t>Pitch Doublet Parameters</a:t>
            </a:r>
          </a:p>
          <a:p>
            <a:pPr lvl="1"/>
            <a:r>
              <a:rPr lang="en-US" altLang="en-US" dirty="0" err="1" smtClean="0"/>
              <a:t>Delta_Irig</a:t>
            </a:r>
            <a:r>
              <a:rPr lang="en-US" altLang="en-US" dirty="0" smtClean="0"/>
              <a:t> </a:t>
            </a:r>
            <a:r>
              <a:rPr lang="en-US" altLang="en-US" dirty="0"/>
              <a:t>(time)</a:t>
            </a:r>
          </a:p>
          <a:p>
            <a:pPr lvl="1"/>
            <a:r>
              <a:rPr lang="en-US" altLang="en-US" dirty="0"/>
              <a:t>POS_AOA (</a:t>
            </a:r>
            <a:r>
              <a:rPr lang="en-US" altLang="en-US" dirty="0" err="1"/>
              <a:t>AoA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POS_YOKE_LON (Yoke Position)</a:t>
            </a:r>
          </a:p>
          <a:p>
            <a:pPr lvl="1"/>
            <a:r>
              <a:rPr lang="en-US" altLang="en-US" dirty="0"/>
              <a:t>ADC_ALT_29 (Pressure Altitude)</a:t>
            </a:r>
          </a:p>
          <a:p>
            <a:pPr lvl="1"/>
            <a:r>
              <a:rPr lang="en-US" altLang="en-US" dirty="0"/>
              <a:t>ADC_IAS (Indicated Airspeed)</a:t>
            </a:r>
          </a:p>
          <a:p>
            <a:r>
              <a:rPr lang="en-US" altLang="en-US" dirty="0"/>
              <a:t>Data</a:t>
            </a:r>
          </a:p>
          <a:p>
            <a:pPr lvl="1">
              <a:buFontTx/>
              <a:buChar char="-"/>
            </a:pPr>
            <a:r>
              <a:rPr lang="en-US" altLang="en-US" dirty="0"/>
              <a:t>Event #8</a:t>
            </a:r>
          </a:p>
          <a:p>
            <a:pPr>
              <a:buFontTx/>
              <a:buChar char="-"/>
            </a:pPr>
            <a:r>
              <a:rPr lang="en-US" altLang="en-US" dirty="0"/>
              <a:t>Save as </a:t>
            </a:r>
            <a:r>
              <a:rPr lang="en-US" altLang="en-US" dirty="0" err="1"/>
              <a:t>example_Phugoid.mat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0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we’re </a:t>
            </a:r>
            <a:r>
              <a:rPr lang="en-US" dirty="0" smtClean="0"/>
              <a:t>covering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 dirty="0"/>
              <a:t>Initial Setup and Familiarity</a:t>
            </a:r>
          </a:p>
          <a:p>
            <a:r>
              <a:rPr lang="en-US" altLang="en-US" dirty="0"/>
              <a:t>Basic Functionality</a:t>
            </a:r>
          </a:p>
          <a:p>
            <a:r>
              <a:rPr lang="en-US" altLang="en-US" dirty="0" smtClean="0"/>
              <a:t>Tools for using TPS </a:t>
            </a:r>
            <a:r>
              <a:rPr lang="en-US" altLang="en-US" dirty="0"/>
              <a:t>Instrumentation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r>
              <a:rPr lang="en-US" altLang="en-US" dirty="0"/>
              <a:t>Example </a:t>
            </a:r>
            <a:r>
              <a:rPr lang="en-US" altLang="en-US" dirty="0" smtClean="0"/>
              <a:t>Project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45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 Plot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676938-FCF8-4A67-86FF-EF1EF5283B8A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31748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We are going to plot the </a:t>
            </a:r>
            <a:r>
              <a:rPr lang="en-US" altLang="en-US" dirty="0" err="1" smtClean="0"/>
              <a:t>Phugoid</a:t>
            </a:r>
            <a:r>
              <a:rPr lang="en-US" altLang="en-US" dirty="0" smtClean="0"/>
              <a:t> response:</a:t>
            </a:r>
          </a:p>
          <a:p>
            <a:pPr lvl="1"/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"/>
          <a:stretch/>
        </p:blipFill>
        <p:spPr>
          <a:xfrm>
            <a:off x="3340959" y="1922286"/>
            <a:ext cx="6590526" cy="49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= “Homework”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.. \Documents\MATLAB\Homework</a:t>
            </a:r>
          </a:p>
          <a:p>
            <a:pPr lvl="1"/>
            <a:r>
              <a:rPr lang="en-US" altLang="en-US" dirty="0" smtClean="0"/>
              <a:t>Assignment: MATLABHomework_20170725.pdf</a:t>
            </a:r>
            <a:endParaRPr lang="en-US" altLang="en-US" dirty="0"/>
          </a:p>
          <a:p>
            <a:pPr lvl="1"/>
            <a:r>
              <a:rPr lang="en-US" altLang="en-US" dirty="0" smtClean="0"/>
              <a:t>Data File</a:t>
            </a:r>
            <a:r>
              <a:rPr lang="en-US" altLang="en-US" dirty="0"/>
              <a:t>: “Lat_Dir_Data.csv</a:t>
            </a:r>
            <a:r>
              <a:rPr lang="en-US" altLang="en-US" dirty="0" smtClean="0"/>
              <a:t>”</a:t>
            </a:r>
          </a:p>
          <a:p>
            <a:r>
              <a:rPr lang="en-US" altLang="en-US" dirty="0" smtClean="0"/>
              <a:t>Method</a:t>
            </a:r>
            <a:r>
              <a:rPr lang="en-US" altLang="en-US" dirty="0"/>
              <a:t>:</a:t>
            </a:r>
            <a:endParaRPr lang="en-US" altLang="en-US" b="1" dirty="0"/>
          </a:p>
          <a:p>
            <a:pPr lvl="1"/>
            <a:r>
              <a:rPr lang="en-US" altLang="en-US" dirty="0" smtClean="0"/>
              <a:t>Your choice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7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00600"/>
          </a:xfrm>
        </p:spPr>
        <p:txBody>
          <a:bodyPr>
            <a:normAutofit/>
          </a:bodyPr>
          <a:lstStyle/>
          <a:p>
            <a:r>
              <a:rPr lang="en-US" altLang="en-US" dirty="0"/>
              <a:t>.. \ </a:t>
            </a:r>
            <a:r>
              <a:rPr lang="en-US" altLang="en-US" dirty="0" smtClean="0"/>
              <a:t>Documents\MATLAB\</a:t>
            </a:r>
            <a:r>
              <a:rPr lang="en-US" altLang="en-US" dirty="0" err="1" smtClean="0"/>
              <a:t>tps_code</a:t>
            </a:r>
            <a:r>
              <a:rPr lang="en-US" altLang="en-US" dirty="0" smtClean="0"/>
              <a:t>\Reference</a:t>
            </a:r>
          </a:p>
          <a:p>
            <a:pPr lvl="1"/>
            <a:r>
              <a:rPr lang="en-US" altLang="en-US" sz="2000" dirty="0"/>
              <a:t>Good resources (though most a little dated)</a:t>
            </a:r>
          </a:p>
          <a:p>
            <a:r>
              <a:rPr lang="en-US" altLang="en-US" dirty="0"/>
              <a:t>..\Documents\MATLAB\Homework</a:t>
            </a:r>
          </a:p>
          <a:p>
            <a:pPr lvl="1"/>
            <a:r>
              <a:rPr lang="en-US" altLang="en-US" sz="2000" dirty="0"/>
              <a:t>Good exercises to get you more familiar with the functionality of MATLAB and the DAS data – </a:t>
            </a:r>
            <a:r>
              <a:rPr lang="en-US" altLang="en-US" sz="2000" b="1" dirty="0">
                <a:solidFill>
                  <a:srgbClr val="FF0000"/>
                </a:solidFill>
              </a:rPr>
              <a:t>NOT GRADED</a:t>
            </a:r>
          </a:p>
          <a:p>
            <a:pPr lvl="1"/>
            <a:r>
              <a:rPr lang="en-US" altLang="en-US" sz="2000" dirty="0"/>
              <a:t>We </a:t>
            </a:r>
            <a:r>
              <a:rPr lang="en-US" altLang="en-US" sz="2000" dirty="0" smtClean="0"/>
              <a:t>don’t </a:t>
            </a:r>
            <a:r>
              <a:rPr lang="en-US" altLang="en-US" sz="2000" dirty="0"/>
              <a:t>have the time to get to this in </a:t>
            </a:r>
            <a:r>
              <a:rPr lang="en-US" altLang="en-US" sz="2000" dirty="0" smtClean="0"/>
              <a:t>class, though we can start (time dependent).  </a:t>
            </a:r>
            <a:r>
              <a:rPr lang="en-US" altLang="en-US" sz="2000" dirty="0"/>
              <a:t>It is an optional exercise.  I will gladly assist or work these exercises with you off line if desired.</a:t>
            </a:r>
          </a:p>
          <a:p>
            <a:r>
              <a:rPr lang="en-US" altLang="en-US" dirty="0"/>
              <a:t>..\Documents\MATLAB\Workshop</a:t>
            </a:r>
          </a:p>
          <a:p>
            <a:pPr lvl="1"/>
            <a:r>
              <a:rPr lang="en-US" altLang="en-US" sz="2000" strike="sngStrike" dirty="0" smtClean="0"/>
              <a:t>We’ll </a:t>
            </a:r>
            <a:r>
              <a:rPr lang="en-US" altLang="en-US" sz="2000" strike="sngStrike" dirty="0"/>
              <a:t>work this during the remainder of class</a:t>
            </a:r>
          </a:p>
          <a:p>
            <a:pPr lvl="1"/>
            <a:r>
              <a:rPr lang="en-US" altLang="en-US" sz="2000" dirty="0"/>
              <a:t>Great opportunity to look at scripts of “fair” complexity and get you spun up looking at data</a:t>
            </a:r>
          </a:p>
          <a:p>
            <a:r>
              <a:rPr lang="en-US" altLang="en-US" dirty="0"/>
              <a:t>MATLAB Central (“Community” button)</a:t>
            </a:r>
          </a:p>
          <a:p>
            <a:pPr lvl="1"/>
            <a:r>
              <a:rPr lang="en-US" altLang="en-US" sz="2000" dirty="0">
                <a:hlinkClick r:id="rId2"/>
              </a:rPr>
              <a:t>http://www.mathworks.com/matlabcentral/fileexchange/</a:t>
            </a:r>
            <a:endParaRPr lang="en-US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48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Backup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F6CA4E-9B22-48BA-B7DF-994BB087FF90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9984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&amp;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Structures</a:t>
            </a:r>
          </a:p>
          <a:p>
            <a:pPr lvl="1"/>
            <a:r>
              <a:rPr lang="en-US" altLang="en-US" dirty="0"/>
              <a:t>Helpful for organizing data</a:t>
            </a:r>
          </a:p>
          <a:p>
            <a:pPr lvl="2"/>
            <a:r>
              <a:rPr lang="en-US" altLang="en-US" dirty="0"/>
              <a:t>Across numerous flights</a:t>
            </a:r>
          </a:p>
          <a:p>
            <a:pPr lvl="2"/>
            <a:r>
              <a:rPr lang="en-US" altLang="en-US" dirty="0"/>
              <a:t>Or test points within a flight</a:t>
            </a:r>
          </a:p>
          <a:p>
            <a:pPr lvl="1"/>
            <a:r>
              <a:rPr lang="en-US" altLang="en-US" dirty="0"/>
              <a:t>Define</a:t>
            </a:r>
          </a:p>
          <a:p>
            <a:pPr lvl="2"/>
            <a:r>
              <a:rPr lang="en-US" altLang="en-US" dirty="0"/>
              <a:t>x = </a:t>
            </a:r>
            <a:r>
              <a:rPr lang="en-US" altLang="en-US" dirty="0" err="1"/>
              <a:t>data.x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dirty="0"/>
              <a:t>time = </a:t>
            </a:r>
            <a:r>
              <a:rPr lang="en-US" altLang="en-US" dirty="0" err="1"/>
              <a:t>data.Delta_Irig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dirty="0" err="1"/>
              <a:t>aoa</a:t>
            </a:r>
            <a:r>
              <a:rPr lang="en-US" altLang="en-US" dirty="0"/>
              <a:t> = </a:t>
            </a:r>
            <a:r>
              <a:rPr lang="en-US" altLang="en-US" dirty="0" err="1"/>
              <a:t>data.AOA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Cell Arrays {}</a:t>
            </a:r>
          </a:p>
          <a:p>
            <a:pPr lvl="1"/>
            <a:r>
              <a:rPr lang="en-US" altLang="en-US" dirty="0"/>
              <a:t>Can be used to store strings, matrices, etc.</a:t>
            </a:r>
          </a:p>
          <a:p>
            <a:pPr lvl="2"/>
            <a:r>
              <a:rPr lang="en-US" altLang="en-US" dirty="0"/>
              <a:t>s = ‘Hello’;</a:t>
            </a:r>
          </a:p>
          <a:p>
            <a:pPr lvl="2"/>
            <a:r>
              <a:rPr lang="en-US" altLang="en-US" dirty="0"/>
              <a:t>t = ‘There!’;</a:t>
            </a:r>
          </a:p>
          <a:p>
            <a:pPr lvl="2"/>
            <a:r>
              <a:rPr lang="en-US" altLang="en-US" dirty="0"/>
              <a:t>S = {</a:t>
            </a:r>
            <a:r>
              <a:rPr lang="en-US" altLang="en-US" dirty="0" err="1"/>
              <a:t>s,t,C</a:t>
            </a:r>
            <a:r>
              <a:rPr lang="en-US" altLang="en-US" dirty="0"/>
              <a:t>}  </a:t>
            </a:r>
            <a:r>
              <a:rPr lang="en-US" altLang="en-US" dirty="0">
                <a:solidFill>
                  <a:srgbClr val="0000FF"/>
                </a:solidFill>
              </a:rPr>
              <a:t>Variable names are case sensitive</a:t>
            </a:r>
          </a:p>
          <a:p>
            <a:pPr lvl="1"/>
            <a:r>
              <a:rPr lang="en-US" altLang="en-US" dirty="0"/>
              <a:t>Call back using {}… p = S{2} -&gt; p = There!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cap="small" dirty="0" err="1" smtClean="0"/>
              <a:t>Matlab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Copy </a:t>
            </a:r>
            <a:r>
              <a:rPr lang="en-US" altLang="en-US" dirty="0" smtClean="0"/>
              <a:t>folders from “R drive” to → </a:t>
            </a:r>
            <a:r>
              <a:rPr lang="en-US" altLang="en-US" dirty="0"/>
              <a:t>My Documents\MATLAB</a:t>
            </a:r>
          </a:p>
          <a:p>
            <a:pPr lvl="1"/>
            <a:r>
              <a:rPr lang="en-US" altLang="en-US" dirty="0"/>
              <a:t>R:\21-B\1.0 - Academics\TF 6510 - Intro to </a:t>
            </a:r>
            <a:r>
              <a:rPr lang="en-US" altLang="en-US" dirty="0" smtClean="0"/>
              <a:t>MATLAB\code</a:t>
            </a:r>
          </a:p>
          <a:p>
            <a:r>
              <a:rPr lang="en-US" altLang="en-US" dirty="0"/>
              <a:t>Set and save the file path</a:t>
            </a:r>
          </a:p>
          <a:p>
            <a:pPr lvl="1"/>
            <a:r>
              <a:rPr lang="en-US" altLang="en-US" dirty="0"/>
              <a:t>Option 1: “Set Path” in HOME tab → “Add with subfolders”→ “Save”</a:t>
            </a:r>
          </a:p>
          <a:p>
            <a:pPr lvl="1"/>
            <a:r>
              <a:rPr lang="en-US" altLang="en-US" dirty="0"/>
              <a:t>Option 2: Right click folder → “Add to </a:t>
            </a:r>
            <a:r>
              <a:rPr lang="en-US" altLang="en-US" dirty="0" err="1"/>
              <a:t>path”→”Selected</a:t>
            </a:r>
            <a:r>
              <a:rPr lang="en-US" altLang="en-US" dirty="0"/>
              <a:t> folder and subfolders”</a:t>
            </a:r>
          </a:p>
          <a:p>
            <a:pPr lvl="2"/>
            <a:r>
              <a:rPr lang="en-US" altLang="en-US" dirty="0"/>
              <a:t>Type “</a:t>
            </a:r>
            <a:r>
              <a:rPr lang="en-US" altLang="en-US" dirty="0" err="1"/>
              <a:t>savepath</a:t>
            </a:r>
            <a:r>
              <a:rPr lang="en-US" altLang="en-US" dirty="0"/>
              <a:t>” into console</a:t>
            </a:r>
          </a:p>
          <a:p>
            <a:r>
              <a:rPr lang="en-US" altLang="en-US" dirty="0"/>
              <a:t>Open “</a:t>
            </a:r>
            <a:r>
              <a:rPr lang="en-US" altLang="en-US" dirty="0" err="1"/>
              <a:t>instructor_example.m</a:t>
            </a:r>
            <a:r>
              <a:rPr lang="en-US" altLang="en-US" dirty="0"/>
              <a:t>” and “Run”</a:t>
            </a:r>
          </a:p>
          <a:p>
            <a:pPr lvl="1"/>
            <a:r>
              <a:rPr lang="en-US" altLang="en-US" dirty="0"/>
              <a:t>Familiarize with code, comments, and output figure</a:t>
            </a:r>
          </a:p>
          <a:p>
            <a:pPr marL="457200" lvl="1" indent="0"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dding folders to path"/>
          <p:cNvSpPr txBox="1"/>
          <p:nvPr/>
        </p:nvSpPr>
        <p:spPr>
          <a:xfrm>
            <a:off x="742950" y="67640"/>
            <a:ext cx="6063754" cy="654025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defTabSz="914400">
              <a:spcBef>
                <a:spcPts val="1200"/>
              </a:spcBef>
              <a:buClr>
                <a:srgbClr val="9C9C9C"/>
              </a:buClr>
              <a:buFont typeface="Helvetica Neue UltraLight"/>
              <a:defRPr sz="8000">
                <a:solidFill>
                  <a:srgbClr val="FFFFFF"/>
                </a:solidFill>
                <a:uFill>
                  <a:solidFill>
                    <a:srgbClr val="9C9C9C"/>
                  </a:solidFill>
                </a:uFill>
              </a:defRPr>
            </a:lvl1pPr>
          </a:lstStyle>
          <a:p>
            <a:endParaRPr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folders to path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427" b="7332"/>
          <a:stretch>
            <a:fillRect/>
          </a:stretch>
        </p:blipFill>
        <p:spPr>
          <a:xfrm>
            <a:off x="1035645" y="951507"/>
            <a:ext cx="10120709" cy="558153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0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39857"/>
            <a:ext cx="10515600" cy="4351338"/>
          </a:xfrm>
        </p:spPr>
        <p:txBody>
          <a:bodyPr/>
          <a:lstStyle/>
          <a:p>
            <a:r>
              <a:rPr lang="en-US" dirty="0" smtClean="0"/>
              <a:t>Help Button</a:t>
            </a:r>
          </a:p>
          <a:p>
            <a:r>
              <a:rPr lang="en-US" dirty="0"/>
              <a:t>doc “</a:t>
            </a:r>
            <a:r>
              <a:rPr lang="en-US" dirty="0" err="1"/>
              <a:t>function_name</a:t>
            </a:r>
            <a:r>
              <a:rPr lang="en-US" dirty="0"/>
              <a:t>” </a:t>
            </a:r>
          </a:p>
          <a:p>
            <a:r>
              <a:rPr lang="en-US" dirty="0"/>
              <a:t>help “</a:t>
            </a:r>
            <a:r>
              <a:rPr lang="en-US" dirty="0" err="1"/>
              <a:t>function_name</a:t>
            </a:r>
            <a:r>
              <a:rPr lang="en-US" dirty="0"/>
              <a:t>”</a:t>
            </a:r>
          </a:p>
          <a:p>
            <a:r>
              <a:rPr lang="en-US" dirty="0"/>
              <a:t>Google “MATLAB _______”</a:t>
            </a:r>
          </a:p>
          <a:p>
            <a:r>
              <a:rPr lang="en-US" dirty="0" err="1"/>
              <a:t>Matlab</a:t>
            </a:r>
            <a:r>
              <a:rPr lang="en-US" dirty="0"/>
              <a:t> Central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48" y="1524000"/>
            <a:ext cx="434715" cy="671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6632" y="4212538"/>
            <a:ext cx="444193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b="1" u="sng" cap="small" dirty="0" smtClean="0">
                <a:solidFill>
                  <a:srgbClr val="FF0000"/>
                </a:solidFill>
              </a:rPr>
              <a:t>Caution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</a:p>
          <a:p>
            <a:pPr marL="0" lvl="1" algn="just"/>
            <a:r>
              <a:rPr lang="en-US" dirty="0" smtClean="0">
                <a:solidFill>
                  <a:srgbClr val="FF0000"/>
                </a:solidFill>
              </a:rPr>
              <a:t>You may find answers on the internet that apply to a </a:t>
            </a:r>
            <a:r>
              <a:rPr lang="en-US" dirty="0" smtClean="0">
                <a:solidFill>
                  <a:srgbClr val="FF0000"/>
                </a:solidFill>
              </a:rPr>
              <a:t>different </a:t>
            </a:r>
            <a:r>
              <a:rPr lang="en-US" dirty="0" smtClean="0">
                <a:solidFill>
                  <a:srgbClr val="FF0000"/>
                </a:solidFill>
              </a:rPr>
              <a:t>version of </a:t>
            </a:r>
            <a:r>
              <a:rPr lang="en-US" cap="small" dirty="0" err="1" smtClean="0">
                <a:solidFill>
                  <a:srgbClr val="FF0000"/>
                </a:solidFill>
              </a:rPr>
              <a:t>Matlab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6509"/>
          <a:stretch/>
        </p:blipFill>
        <p:spPr>
          <a:xfrm>
            <a:off x="1056632" y="1230589"/>
            <a:ext cx="4314825" cy="329486"/>
          </a:xfrm>
          <a:prstGeom prst="rect">
            <a:avLst/>
          </a:prstGeom>
        </p:spPr>
      </p:pic>
      <p:sp>
        <p:nvSpPr>
          <p:cNvPr id="10" name="Pay attention to Matlab version: 2015B vs. 2020A"/>
          <p:cNvSpPr/>
          <p:nvPr/>
        </p:nvSpPr>
        <p:spPr>
          <a:xfrm>
            <a:off x="533400" y="5694277"/>
            <a:ext cx="10972799" cy="753399"/>
          </a:xfrm>
          <a:prstGeom prst="roundRect">
            <a:avLst>
              <a:gd name="adj" fmla="val 15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3429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858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10287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13716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7145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0574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24003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2743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ctr"/>
            <a:r>
              <a:rPr sz="3600"/>
              <a:t>Pay attention to Matlab version: 2015B vs. 2020A  </a:t>
            </a:r>
          </a:p>
        </p:txBody>
      </p:sp>
    </p:spTree>
    <p:extLst>
      <p:ext uri="{BB962C8B-B14F-4D97-AF65-F5344CB8AC3E}">
        <p14:creationId xmlns:p14="http://schemas.microsoft.com/office/powerpoint/2010/main" val="3820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1662"/>
            <a:ext cx="7447213" cy="4150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 Fam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Windows</a:t>
            </a:r>
          </a:p>
          <a:p>
            <a:r>
              <a:rPr lang="en-US" dirty="0" smtClean="0"/>
              <a:t>Docking/Undocking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878308" y="1601896"/>
            <a:ext cx="834596" cy="94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634625" y="1277204"/>
            <a:ext cx="97648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en-US" dirty="0" smtClean="0"/>
              <a:t>Get-well</a:t>
            </a:r>
            <a:endParaRPr lang="en-US" altLang="en-US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4931690" y="2130778"/>
            <a:ext cx="651172" cy="3128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31690" y="1761446"/>
            <a:ext cx="130234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en-US" dirty="0" smtClean="0"/>
              <a:t>“Home” tab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99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we’re </a:t>
            </a:r>
            <a:r>
              <a:rPr lang="en-US" dirty="0" smtClean="0"/>
              <a:t>covering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 Setup and Familiarity</a:t>
            </a:r>
          </a:p>
          <a:p>
            <a:r>
              <a:rPr lang="en-US" altLang="en-US" b="1" u="sng" dirty="0"/>
              <a:t>Basic Functionality</a:t>
            </a:r>
          </a:p>
          <a:p>
            <a:r>
              <a:rPr lang="en-US" altLang="en-US" dirty="0" smtClean="0"/>
              <a:t>Tools for using TPS </a:t>
            </a:r>
            <a:r>
              <a:rPr lang="en-US" altLang="en-US" dirty="0"/>
              <a:t>Instrumentation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r>
              <a:rPr lang="en-US" altLang="en-US" dirty="0" smtClean="0"/>
              <a:t>Plotting</a:t>
            </a:r>
          </a:p>
          <a:p>
            <a:r>
              <a:rPr lang="en-US" altLang="en-US" dirty="0" smtClean="0"/>
              <a:t>Example Project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cap="small" dirty="0" err="1" smtClean="0"/>
              <a:t>Matlab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MATrix</a:t>
            </a:r>
            <a:r>
              <a:rPr lang="en-US" dirty="0"/>
              <a:t> </a:t>
            </a:r>
            <a:r>
              <a:rPr lang="en-US" dirty="0" err="1"/>
              <a:t>LABoratory</a:t>
            </a:r>
            <a:r>
              <a:rPr lang="en-US" dirty="0"/>
              <a:t> (MATLAB)</a:t>
            </a:r>
          </a:p>
          <a:p>
            <a:pPr lvl="1">
              <a:defRPr/>
            </a:pPr>
            <a:r>
              <a:rPr lang="en-US" dirty="0"/>
              <a:t>Fast Matrix Math</a:t>
            </a:r>
          </a:p>
          <a:p>
            <a:pPr lvl="1">
              <a:defRPr/>
            </a:pPr>
            <a:r>
              <a:rPr lang="en-US" dirty="0"/>
              <a:t>Excel is slow with large quantities of data</a:t>
            </a:r>
          </a:p>
          <a:p>
            <a:pPr lvl="1">
              <a:defRPr/>
            </a:pPr>
            <a:r>
              <a:rPr lang="en-US" dirty="0"/>
              <a:t>MATLAB easily handles large amounts of raw data </a:t>
            </a:r>
          </a:p>
          <a:p>
            <a:pPr lvl="1">
              <a:defRPr/>
            </a:pPr>
            <a:r>
              <a:rPr lang="en-US" dirty="0"/>
              <a:t>Powerful Toolboxes for many disciplines</a:t>
            </a:r>
          </a:p>
          <a:p>
            <a:pPr lvl="2">
              <a:defRPr/>
            </a:pPr>
            <a:r>
              <a:rPr lang="en-US" dirty="0"/>
              <a:t>Statistics, signal processing, control systems,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>
              <a:defRPr/>
            </a:pPr>
            <a:r>
              <a:rPr lang="en-US" dirty="0"/>
              <a:t>Makes programming accessible to the novice user</a:t>
            </a:r>
          </a:p>
          <a:p>
            <a:pPr lvl="2">
              <a:defRPr/>
            </a:pPr>
            <a:r>
              <a:rPr lang="en-US" dirty="0"/>
              <a:t>Interpolated language – no compiling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C65D-0422-45EA-A845-50A78EEE44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2068</Words>
  <Application>Microsoft Office PowerPoint</Application>
  <PresentationFormat>Widescreen</PresentationFormat>
  <Paragraphs>352</Paragraphs>
  <Slides>34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Malgun Gothic Semilight</vt:lpstr>
      <vt:lpstr>Arial</vt:lpstr>
      <vt:lpstr>Calibri</vt:lpstr>
      <vt:lpstr>Calibri Light</vt:lpstr>
      <vt:lpstr>Cambria Math</vt:lpstr>
      <vt:lpstr>Gill Sans</vt:lpstr>
      <vt:lpstr>Helvetica</vt:lpstr>
      <vt:lpstr>Helvetica Neue UltraLight</vt:lpstr>
      <vt:lpstr>MS Mincho</vt:lpstr>
      <vt:lpstr>Times New Roman</vt:lpstr>
      <vt:lpstr>Office Theme</vt:lpstr>
      <vt:lpstr>Introduction to</vt:lpstr>
      <vt:lpstr>Objectives</vt:lpstr>
      <vt:lpstr>What we’re covering</vt:lpstr>
      <vt:lpstr>Setup Matlab</vt:lpstr>
      <vt:lpstr>Adding folders to path</vt:lpstr>
      <vt:lpstr>Getting Help!</vt:lpstr>
      <vt:lpstr>Basic Layout Fam</vt:lpstr>
      <vt:lpstr>What we’re covering</vt:lpstr>
      <vt:lpstr>Why Matlab?</vt:lpstr>
      <vt:lpstr>You did finish the MATLAB Academy Module, right?</vt:lpstr>
      <vt:lpstr>Basics Refresher</vt:lpstr>
      <vt:lpstr>Common Errors – Matrix Math</vt:lpstr>
      <vt:lpstr>More Matrix Fun</vt:lpstr>
      <vt:lpstr>Scripts (aka “m” files)</vt:lpstr>
      <vt:lpstr>What we’re covering</vt:lpstr>
      <vt:lpstr>Data</vt:lpstr>
      <vt:lpstr>Importing Data</vt:lpstr>
      <vt:lpstr>Opening Data</vt:lpstr>
      <vt:lpstr>Manual Input</vt:lpstr>
      <vt:lpstr>Evil Bill’s TPS Data Norm</vt:lpstr>
      <vt:lpstr>Evil Bill’s Data Utility</vt:lpstr>
      <vt:lpstr>Other Tools</vt:lpstr>
      <vt:lpstr>What we’re covering</vt:lpstr>
      <vt:lpstr>Basic Plotting</vt:lpstr>
      <vt:lpstr>Multiple Plots and Saving Figures</vt:lpstr>
      <vt:lpstr>Making prettier plots</vt:lpstr>
      <vt:lpstr>Practice / Knowledge Check</vt:lpstr>
      <vt:lpstr>What we’re covering</vt:lpstr>
      <vt:lpstr>Example Project</vt:lpstr>
      <vt:lpstr>Exercise Plot</vt:lpstr>
      <vt:lpstr>Your Turn = “Homework”</vt:lpstr>
      <vt:lpstr>Additional Resources</vt:lpstr>
      <vt:lpstr>Backup</vt:lpstr>
      <vt:lpstr>Structures &amp; Cells</vt:lpstr>
    </vt:vector>
  </TitlesOfParts>
  <Company>U.S. Department of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SHACK</dc:creator>
  <cp:lastModifiedBy>PETERSON, JESSICA M NH-03 USAF AFMC USAF TPS/ED</cp:lastModifiedBy>
  <cp:revision>83</cp:revision>
  <cp:lastPrinted>2019-01-05T01:00:32Z</cp:lastPrinted>
  <dcterms:created xsi:type="dcterms:W3CDTF">2018-04-13T16:31:53Z</dcterms:created>
  <dcterms:modified xsi:type="dcterms:W3CDTF">2021-06-30T21:49:14Z</dcterms:modified>
</cp:coreProperties>
</file>